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59" r:id="rId3"/>
  </p:sldMasterIdLst>
  <p:notesMasterIdLst>
    <p:notesMasterId r:id="rId33"/>
  </p:notesMasterIdLst>
  <p:sldIdLst>
    <p:sldId id="272" r:id="rId4"/>
    <p:sldId id="377" r:id="rId5"/>
    <p:sldId id="257" r:id="rId6"/>
    <p:sldId id="260" r:id="rId7"/>
    <p:sldId id="373" r:id="rId8"/>
    <p:sldId id="351" r:id="rId9"/>
    <p:sldId id="353" r:id="rId10"/>
    <p:sldId id="263" r:id="rId11"/>
    <p:sldId id="360" r:id="rId12"/>
    <p:sldId id="374" r:id="rId13"/>
    <p:sldId id="375" r:id="rId14"/>
    <p:sldId id="350" r:id="rId15"/>
    <p:sldId id="362" r:id="rId16"/>
    <p:sldId id="363" r:id="rId17"/>
    <p:sldId id="364" r:id="rId18"/>
    <p:sldId id="369" r:id="rId19"/>
    <p:sldId id="376" r:id="rId20"/>
    <p:sldId id="264" r:id="rId21"/>
    <p:sldId id="381" r:id="rId22"/>
    <p:sldId id="372" r:id="rId23"/>
    <p:sldId id="378" r:id="rId24"/>
    <p:sldId id="379" r:id="rId25"/>
    <p:sldId id="380" r:id="rId26"/>
    <p:sldId id="382" r:id="rId27"/>
    <p:sldId id="384" r:id="rId28"/>
    <p:sldId id="385" r:id="rId29"/>
    <p:sldId id="386" r:id="rId30"/>
    <p:sldId id="387" r:id="rId31"/>
    <p:sldId id="261" r:id="rId32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6D2"/>
    <a:srgbClr val="0D6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1" autoAdjust="0"/>
    <p:restoredTop sz="79682" autoAdjust="0"/>
  </p:normalViewPr>
  <p:slideViewPr>
    <p:cSldViewPr snapToGrid="0">
      <p:cViewPr varScale="1">
        <p:scale>
          <a:sx n="68" d="100"/>
          <a:sy n="68" d="100"/>
        </p:scale>
        <p:origin x="18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156" y="1279287"/>
            <a:ext cx="4605433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7D0873-B0D2-4957-A577-70CCA2ABE62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众所周知，传统的深度学习需要足够多的有标记的数据集，并且训练集和数据集特征来自同一个分布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05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53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15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524000" y="1784768"/>
            <a:ext cx="6477000" cy="1828800"/>
          </a:xfrm>
        </p:spPr>
        <p:txBody>
          <a:bodyPr anchor="b"/>
          <a:lstStyle>
            <a:lvl1pPr algn="ctr">
              <a:defRPr b="1" cap="small" normalizeH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403449" y="4057699"/>
            <a:ext cx="6705600" cy="685800"/>
          </a:xfrm>
        </p:spPr>
        <p:txBody>
          <a:bodyPr anchor="ctr"/>
          <a:lstStyle>
            <a:lvl1pPr marL="0" indent="0" algn="ctr">
              <a:buNone/>
              <a:defRPr sz="1950" b="1" baseline="0">
                <a:solidFill>
                  <a:srgbClr val="0D6A42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rgbClr val="0D6A4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buClr>
                <a:srgbClr val="0D6A42"/>
              </a:buClr>
              <a:defRPr/>
            </a:lvl1pPr>
            <a:lvl2pPr>
              <a:buClr>
                <a:srgbClr val="FFDB72"/>
              </a:buClr>
              <a:defRPr/>
            </a:lvl2pPr>
            <a:lvl3pPr>
              <a:buClr>
                <a:srgbClr val="0D6A42"/>
              </a:buClr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F50F-3880-49BD-A6E5-14213C950996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22"/>
          <p:cNvSpPr>
            <a:spLocks noGrp="1"/>
          </p:cNvSpPr>
          <p:nvPr>
            <p:ph type="sldNum" sz="quarter" idx="12"/>
          </p:nvPr>
        </p:nvSpPr>
        <p:spPr>
          <a:solidFill>
            <a:srgbClr val="00B050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799D2-FF04-47E9-ABC9-619C221EF84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1" y="2743200"/>
            <a:ext cx="7123113" cy="1673225"/>
          </a:xfrm>
        </p:spPr>
        <p:txBody>
          <a:bodyPr anchor="t"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AE360-9E16-4859-99DA-A1F8D770BA4A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8" name="幻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18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8CDD09E-6424-469C-902D-1331B1FAE1E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9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C0A0A00-0494-4B65-9603-0B16B7FAB195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6" name="幻灯片编号占位符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AF81FF80-7964-412B-B505-AA7C2D71910B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页脚占位符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1A12D804-F2A8-4F2A-B8B8-943045E5357E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8" name="幻灯片编号占位符 11"/>
          <p:cNvSpPr>
            <a:spLocks noGrp="1"/>
          </p:cNvSpPr>
          <p:nvPr>
            <p:ph type="sldNum" sz="quarter" idx="11"/>
          </p:nvPr>
        </p:nvSpPr>
        <p:spPr>
          <a:solidFill>
            <a:srgbClr val="00B050"/>
          </a:solidFill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C8A5786-E7DF-4B17-9646-2689A8F99734}" type="slidenum">
              <a:rPr lang="zh-CN" altLang="en-US"/>
              <a:t>‹#›</a:t>
            </a:fld>
            <a:endParaRPr lang="zh-CN" altLang="en-US" dirty="0"/>
          </a:p>
        </p:txBody>
      </p:sp>
      <p:sp>
        <p:nvSpPr>
          <p:cNvPr id="9" name="页脚占位符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A00DF-A7F1-406B-82F5-98C70E72A34C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22"/>
          <p:cNvSpPr>
            <a:spLocks noGrp="1"/>
          </p:cNvSpPr>
          <p:nvPr>
            <p:ph type="sldNum" sz="quarter" idx="12"/>
          </p:nvPr>
        </p:nvSpPr>
        <p:spPr>
          <a:solidFill>
            <a:srgbClr val="00B050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29651-0E3A-4502-AC6D-FD190BA6E66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B421F-4BAE-4427-B4D8-B9B73591A0E4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5A5E0F9-9011-44D2-83B7-0691CC3EFA3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5A065-9959-42C8-9294-5BBED275A06F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17083-3D9D-4DC4-B22F-B2930ACA99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9" name="日期占位符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22D3678-39FA-4054-9498-1D4451EC4DD8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10" name="幻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100" smtClean="0"/>
            </a:lvl1pPr>
          </a:lstStyle>
          <a:p>
            <a:pPr>
              <a:defRPr/>
            </a:pPr>
            <a:fld id="{3620A5C8-160D-45C7-B0CD-6B414CA9CFFA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1" name="页脚占位符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A9B5E-ED8F-49E4-8F70-DF4CAE141C24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A6923-D1D8-41A9-9468-2AF465DEC89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609602"/>
            <a:ext cx="2057400" cy="5516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5755A-F78B-4810-9870-7DC48B82961A}" type="datetime1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902B9-6FDB-49E9-AD2A-ACA8816055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BDFE1CB-284B-4BAE-90BA-6EB8C0879A67}" type="datetime1">
              <a:rPr lang="zh-CN" altLang="en-US" smtClean="0"/>
              <a:t>2022/1/28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矩形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FFDB7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0D6A4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23" name="幻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1" smtClean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11BA752-59CB-4332-AA9F-70943721747A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034" name="图片 1" descr="重邮校徽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5762625"/>
            <a:ext cx="998538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300" kern="1200">
          <a:solidFill>
            <a:srgbClr val="0D6A42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0">
          <a:solidFill>
            <a:srgbClr val="0D6A42"/>
          </a:solidFill>
          <a:latin typeface="Tw Cen MT" panose="020B0602020104020603" pitchFamily="34" charset="0"/>
          <a:ea typeface="华文仿宋" panose="0201060004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300">
          <a:solidFill>
            <a:srgbClr val="0D6A42"/>
          </a:solidFill>
          <a:latin typeface="Tw Cen MT" panose="020B0602020104020603" pitchFamily="34" charset="0"/>
          <a:ea typeface="华文仿宋" panose="0201060004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300">
          <a:solidFill>
            <a:srgbClr val="0D6A42"/>
          </a:solidFill>
          <a:latin typeface="Tw Cen MT" panose="020B0602020104020603" pitchFamily="34" charset="0"/>
          <a:ea typeface="华文仿宋" panose="0201060004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300">
          <a:solidFill>
            <a:srgbClr val="0D6A42"/>
          </a:solidFill>
          <a:latin typeface="Tw Cen MT" panose="020B0602020104020603" pitchFamily="34" charset="0"/>
          <a:ea typeface="华文仿宋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rgbClr val="0D6A42"/>
          </a:solidFill>
          <a:latin typeface="Tw Cen MT" panose="020B0602020104020603" pitchFamily="34" charset="0"/>
          <a:ea typeface="华文仿宋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rgbClr val="0D6A42"/>
          </a:solidFill>
          <a:latin typeface="Tw Cen MT" panose="020B0602020104020603" pitchFamily="34" charset="0"/>
          <a:ea typeface="华文仿宋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rgbClr val="0D6A42"/>
          </a:solidFill>
          <a:latin typeface="Tw Cen MT" panose="020B0602020104020603" pitchFamily="34" charset="0"/>
          <a:ea typeface="华文仿宋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rgbClr val="0D6A42"/>
          </a:solidFill>
          <a:latin typeface="Tw Cen MT" panose="020B0602020104020603" pitchFamily="34" charset="0"/>
          <a:ea typeface="华文仿宋" panose="02010600040101010101" pitchFamily="2" charset="-122"/>
        </a:defRPr>
      </a:lvl9pPr>
    </p:titleStyle>
    <p:bodyStyle>
      <a:lvl1pPr marL="240030" indent="-240030" algn="l" rtl="0" fontAlgn="base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1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479425" indent="-205105" algn="l" rtl="0" fontAlgn="base">
        <a:spcBef>
          <a:spcPts val="415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19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685800" indent="-171450" algn="l" rtl="0" fontAlgn="base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17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028700" indent="-171450" algn="l" rtl="0" fontAlgn="base">
        <a:spcBef>
          <a:spcPts val="3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15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371600" indent="-171450" algn="l" rtl="0" fontAlgn="base">
        <a:spcBef>
          <a:spcPts val="3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15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4668" y="1438795"/>
            <a:ext cx="5630944" cy="1501546"/>
          </a:xfr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4050" dirty="0">
                <a:ea typeface="宋体" panose="02010600030101010101" pitchFamily="2" charset="-122"/>
              </a:rPr>
              <a:t>基于域自适应方法的遥感图像分类研究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3642" y="3917659"/>
            <a:ext cx="4511302" cy="1602286"/>
          </a:xfrm>
        </p:spPr>
        <p:txBody>
          <a:bodyPr>
            <a:normAutofit fontScale="50000" lnSpcReduction="20000"/>
          </a:bodyPr>
          <a:lstStyle/>
          <a:p>
            <a:pPr algn="l" fontAlgn="auto">
              <a:lnSpc>
                <a:spcPct val="120000"/>
              </a:lnSpc>
              <a:spcAft>
                <a:spcPts val="0"/>
              </a:spcAft>
              <a:buFont typeface="Wingdings" panose="05000000000000000000"/>
              <a:buNone/>
              <a:defRPr/>
            </a:pPr>
            <a:r>
              <a:rPr lang="zh-CN" altLang="en-US" sz="3825" dirty="0"/>
              <a:t>汇报人：李汤升</a:t>
            </a:r>
            <a:endParaRPr lang="en-US" altLang="zh-CN" sz="3825" dirty="0"/>
          </a:p>
          <a:p>
            <a:pPr algn="l" fontAlgn="auto">
              <a:lnSpc>
                <a:spcPct val="120000"/>
              </a:lnSpc>
              <a:spcAft>
                <a:spcPts val="0"/>
              </a:spcAft>
              <a:buFont typeface="Wingdings" panose="05000000000000000000"/>
              <a:buNone/>
              <a:defRPr/>
            </a:pPr>
            <a:r>
              <a:rPr lang="zh-CN" altLang="en-US" sz="3825" dirty="0"/>
              <a:t>学号：</a:t>
            </a:r>
            <a:r>
              <a:rPr lang="en-US" altLang="zh-CN" sz="3825" dirty="0"/>
              <a:t>S190231219</a:t>
            </a:r>
          </a:p>
          <a:p>
            <a:pPr algn="l" fontAlgn="auto">
              <a:lnSpc>
                <a:spcPct val="120000"/>
              </a:lnSpc>
              <a:spcAft>
                <a:spcPts val="0"/>
              </a:spcAft>
              <a:buFont typeface="Wingdings" panose="05000000000000000000"/>
              <a:buNone/>
              <a:defRPr/>
            </a:pPr>
            <a:r>
              <a:rPr lang="zh-CN" altLang="en-US" sz="3825" dirty="0"/>
              <a:t>导师：黄颖</a:t>
            </a:r>
            <a:endParaRPr lang="en-US" altLang="zh-CN" sz="3825" dirty="0"/>
          </a:p>
          <a:p>
            <a:pPr algn="l" fontAlgn="auto">
              <a:lnSpc>
                <a:spcPct val="120000"/>
              </a:lnSpc>
              <a:spcAft>
                <a:spcPts val="0"/>
              </a:spcAft>
              <a:buFont typeface="Wingdings" panose="05000000000000000000"/>
              <a:buNone/>
              <a:defRPr/>
            </a:pPr>
            <a:r>
              <a:rPr lang="zh-CN" altLang="en-US" sz="3825" dirty="0"/>
              <a:t>专业：计算机技术（专硕）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EB2D9-8355-4BD5-AAF5-20955E48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对抗域自适应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69715E-C516-4E4C-AB98-22488A77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3F1C7F-292C-436F-9107-DCD66CA8DB70}"/>
              </a:ext>
            </a:extLst>
          </p:cNvPr>
          <p:cNvSpPr txBox="1"/>
          <p:nvPr/>
        </p:nvSpPr>
        <p:spPr>
          <a:xfrm>
            <a:off x="1565329" y="2363492"/>
            <a:ext cx="155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 domain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1E22DB-5E84-4F64-A1FD-7CEC9FC62705}"/>
              </a:ext>
            </a:extLst>
          </p:cNvPr>
          <p:cNvSpPr txBox="1"/>
          <p:nvPr/>
        </p:nvSpPr>
        <p:spPr>
          <a:xfrm>
            <a:off x="1522708" y="4905213"/>
            <a:ext cx="164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target domain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570C6C8-4E0B-4007-8557-6791C25F3DA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66700" y="1817191"/>
            <a:ext cx="8153400" cy="4128930"/>
          </a:xfrm>
        </p:spPr>
      </p:pic>
    </p:spTree>
    <p:extLst>
      <p:ext uri="{BB962C8B-B14F-4D97-AF65-F5344CB8AC3E}">
        <p14:creationId xmlns:p14="http://schemas.microsoft.com/office/powerpoint/2010/main" val="259251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EB2D9-8355-4BD5-AAF5-20955E48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对抗域自适应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69715E-C516-4E4C-AB98-22488A77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3F1C7F-292C-436F-9107-DCD66CA8DB70}"/>
              </a:ext>
            </a:extLst>
          </p:cNvPr>
          <p:cNvSpPr txBox="1"/>
          <p:nvPr/>
        </p:nvSpPr>
        <p:spPr>
          <a:xfrm>
            <a:off x="1565329" y="2363492"/>
            <a:ext cx="155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 domain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1E22DB-5E84-4F64-A1FD-7CEC9FC62705}"/>
              </a:ext>
            </a:extLst>
          </p:cNvPr>
          <p:cNvSpPr txBox="1"/>
          <p:nvPr/>
        </p:nvSpPr>
        <p:spPr>
          <a:xfrm>
            <a:off x="1522708" y="4905213"/>
            <a:ext cx="164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target domain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09221335-E963-4E2B-9222-CA3FA6261D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FDDEAA1-9906-485F-82FA-2043C23E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90" y="1625001"/>
            <a:ext cx="5935105" cy="40602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130542-09E3-4954-8130-836F3DECE8B1}"/>
              </a:ext>
            </a:extLst>
          </p:cNvPr>
          <p:cNvSpPr txBox="1"/>
          <p:nvPr/>
        </p:nvSpPr>
        <p:spPr>
          <a:xfrm>
            <a:off x="704675" y="6096000"/>
            <a:ext cx="723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得不到有效的决策边界，类完全混淆在一起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82495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DBAA2-9007-4831-B2AC-B866DF53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36" y="480447"/>
            <a:ext cx="8046668" cy="738754"/>
          </a:xfrm>
        </p:spPr>
        <p:txBody>
          <a:bodyPr/>
          <a:lstStyle/>
          <a:p>
            <a:r>
              <a:rPr lang="zh-CN" altLang="en-US" dirty="0"/>
              <a:t>伪标签 </a:t>
            </a:r>
            <a:r>
              <a:rPr lang="en-US" altLang="zh-CN" dirty="0"/>
              <a:t>self training</a:t>
            </a:r>
            <a:endParaRPr lang="zh-CN" altLang="en-US" dirty="0"/>
          </a:p>
        </p:txBody>
      </p:sp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6576B79D-7E20-49A8-9172-2A7E29736D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863" y="198707"/>
            <a:ext cx="5098941" cy="511333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1EE6AD-DAE7-449E-98D8-429A0E07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F91D05-EE4C-42A1-B15C-E3201C11C254}"/>
              </a:ext>
            </a:extLst>
          </p:cNvPr>
          <p:cNvSpPr txBox="1"/>
          <p:nvPr/>
        </p:nvSpPr>
        <p:spPr>
          <a:xfrm>
            <a:off x="533400" y="2409986"/>
            <a:ext cx="2163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）使用有标签的数据集训练模型；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）使用该模型预测无标签的数据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）将置信度高的数据加入训练集继续训练</a:t>
            </a:r>
          </a:p>
        </p:txBody>
      </p:sp>
    </p:spTree>
    <p:extLst>
      <p:ext uri="{BB962C8B-B14F-4D97-AF65-F5344CB8AC3E}">
        <p14:creationId xmlns:p14="http://schemas.microsoft.com/office/powerpoint/2010/main" val="303078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3974-9726-4D45-9EA8-DEC381A5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CD98C2-2F44-4F77-97F1-B588AAD1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A3DCFBE-3231-4E94-83A2-61AB2D1135F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55750" y="0"/>
            <a:ext cx="5837696" cy="4703236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8BB6F6-9C04-456C-8A1F-3CE7E5D1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4474"/>
            <a:ext cx="5974598" cy="19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B76FF-172D-4AE5-BCBB-5CC42437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3E14B19-3AF0-4980-B244-CBE2B4C48B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3400" y="1646695"/>
            <a:ext cx="3167742" cy="44958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25CCE6-F571-4B98-90E8-68A4B2EA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193E23-A3AA-4C26-9159-0235FAE4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2" y="2701961"/>
            <a:ext cx="4701947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B2C68-8643-43DA-BA5F-77AE84D1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实验结果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EBC458-01EF-4E67-ABBE-BE8AE015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5CA97E-CC38-4E76-A0FF-403B0E1B09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7DD645-AE7F-4BEF-B04A-F5CF7594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1" y="2246070"/>
            <a:ext cx="6887360" cy="3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DDB15-B0C9-4AC9-BCD9-A0702BFF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1989B-0074-4E68-ADA9-73DB5B38BC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其中红色代表源于，蓝色代表目标与，每个相同的类别聚集在一起。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C816-CDCB-4E41-8078-31B1D065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497EE8-7FD3-480E-850B-7B99D88E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25" y="2336764"/>
            <a:ext cx="5883150" cy="28044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4A38F7-7DD4-4F9C-B738-3C631BE4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36" y="2137141"/>
            <a:ext cx="6528135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DDB15-B0C9-4AC9-BCD9-A0702BFF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1989B-0074-4E68-ADA9-73DB5B38BC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将</a:t>
            </a:r>
            <a:r>
              <a:rPr lang="zh-CN" altLang="en-US" dirty="0">
                <a:solidFill>
                  <a:srgbClr val="00B0F0"/>
                </a:solidFill>
              </a:rPr>
              <a:t>域对抗学习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B0F0"/>
                </a:solidFill>
              </a:rPr>
              <a:t>伪标签</a:t>
            </a:r>
            <a:r>
              <a:rPr lang="zh-CN" altLang="en-US" dirty="0"/>
              <a:t>相结合应用在遥感图像分类上。利用域对抗性学习来缓解源域和目标域的特征差异，并通过伪标签获得正确的决策边界。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C816-CDCB-4E41-8078-31B1D065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752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801631"/>
            <a:ext cx="5878286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0350" dirty="0"/>
              <a:t>PART</a:t>
            </a:r>
          </a:p>
          <a:p>
            <a:r>
              <a:rPr lang="en-US" altLang="zh-CN" sz="10350" dirty="0"/>
              <a:t>FOUR</a:t>
            </a:r>
          </a:p>
        </p:txBody>
      </p:sp>
      <p:sp>
        <p:nvSpPr>
          <p:cNvPr id="50" name="矩形 49"/>
          <p:cNvSpPr/>
          <p:nvPr/>
        </p:nvSpPr>
        <p:spPr>
          <a:xfrm>
            <a:off x="0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6731794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3665661" y="2147880"/>
            <a:ext cx="2053213" cy="2585322"/>
            <a:chOff x="4887548" y="624875"/>
            <a:chExt cx="2416902" cy="3447096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8" y="624875"/>
              <a:ext cx="2416902" cy="3447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下一步计划</a:t>
              </a:r>
              <a:endParaRPr lang="en-US" altLang="zh-CN" sz="54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50" y="736710"/>
              <a:ext cx="2416899" cy="319265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0220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BAD6C-666F-4E3D-84D1-096FB726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GAN</a:t>
            </a:r>
            <a:r>
              <a:rPr lang="zh-CN" altLang="en-US" dirty="0"/>
              <a:t>先扩展数据集，再使用小论文的方法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E23BA-060A-4FAE-A5E8-A216F3E6BA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结论： 提升效果不明显，基本和</a:t>
            </a:r>
            <a:r>
              <a:rPr lang="en-US" altLang="zh-CN" dirty="0"/>
              <a:t>AST</a:t>
            </a:r>
            <a:r>
              <a:rPr lang="zh-CN" altLang="en-US" dirty="0"/>
              <a:t>方法的准确率一样，无法当做一个点来弄。</a:t>
            </a:r>
            <a:endParaRPr lang="en-US" altLang="zh-CN" dirty="0"/>
          </a:p>
          <a:p>
            <a:r>
              <a:rPr lang="zh-CN" altLang="en-US" dirty="0"/>
              <a:t>原因：</a:t>
            </a:r>
            <a:r>
              <a:rPr lang="en-US" altLang="zh-CN" dirty="0"/>
              <a:t>AST</a:t>
            </a:r>
            <a:r>
              <a:rPr lang="zh-CN" altLang="en-US" dirty="0"/>
              <a:t>方法在现有数据集中已经达到大约</a:t>
            </a:r>
            <a:r>
              <a:rPr lang="en-US" altLang="zh-CN" dirty="0"/>
              <a:t>96%</a:t>
            </a:r>
            <a:r>
              <a:rPr lang="zh-CN" altLang="en-US" dirty="0"/>
              <a:t>的准确率，数据集也有几千张，其实并不缺少数据集。所以加了</a:t>
            </a:r>
            <a:r>
              <a:rPr lang="en-US" altLang="zh-CN" dirty="0"/>
              <a:t>GAN</a:t>
            </a:r>
            <a:r>
              <a:rPr lang="zh-CN" altLang="en-US" dirty="0"/>
              <a:t>生成的数据集，也没有提升。</a:t>
            </a:r>
            <a:endParaRPr lang="en-US" altLang="zh-CN" dirty="0"/>
          </a:p>
          <a:p>
            <a:r>
              <a:rPr lang="zh-CN" altLang="en-US" dirty="0"/>
              <a:t>再者先将数据集扩张再训练，然后和其他方法比较，其实这也是不公平的。因为这样大家的输入就不是同样的了。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C1C05-7EE0-4DA2-91DF-3370EAFD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42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33331-0B98-480A-A833-70495CE8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当前研究进度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5ACFC-C93A-49BE-8FA1-7632E46B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2</a:t>
            </a:fld>
            <a:endParaRPr lang="zh-CN" altLang="en-US" dirty="0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002AD970-340C-4BC5-A4BD-C581D121FBD9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49542167"/>
              </p:ext>
            </p:extLst>
          </p:nvPr>
        </p:nvGraphicFramePr>
        <p:xfrm>
          <a:off x="533400" y="1778466"/>
          <a:ext cx="8480948" cy="49735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6234">
                  <a:extLst>
                    <a:ext uri="{9D8B030D-6E8A-4147-A177-3AD203B41FA5}">
                      <a16:colId xmlns:a16="http://schemas.microsoft.com/office/drawing/2014/main" val="1992348675"/>
                    </a:ext>
                  </a:extLst>
                </a:gridCol>
                <a:gridCol w="376234">
                  <a:extLst>
                    <a:ext uri="{9D8B030D-6E8A-4147-A177-3AD203B41FA5}">
                      <a16:colId xmlns:a16="http://schemas.microsoft.com/office/drawing/2014/main" val="593917303"/>
                    </a:ext>
                  </a:extLst>
                </a:gridCol>
                <a:gridCol w="2798243">
                  <a:extLst>
                    <a:ext uri="{9D8B030D-6E8A-4147-A177-3AD203B41FA5}">
                      <a16:colId xmlns:a16="http://schemas.microsoft.com/office/drawing/2014/main" val="4054528313"/>
                    </a:ext>
                  </a:extLst>
                </a:gridCol>
                <a:gridCol w="2798243">
                  <a:extLst>
                    <a:ext uri="{9D8B030D-6E8A-4147-A177-3AD203B41FA5}">
                      <a16:colId xmlns:a16="http://schemas.microsoft.com/office/drawing/2014/main" val="879765529"/>
                    </a:ext>
                  </a:extLst>
                </a:gridCol>
                <a:gridCol w="2131994">
                  <a:extLst>
                    <a:ext uri="{9D8B030D-6E8A-4147-A177-3AD203B41FA5}">
                      <a16:colId xmlns:a16="http://schemas.microsoft.com/office/drawing/2014/main" val="4194813552"/>
                    </a:ext>
                  </a:extLst>
                </a:gridCol>
              </a:tblGrid>
              <a:tr h="306681">
                <a:tc rowSpan="7"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第三学期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</a:rPr>
                        <a:t>9</a:t>
                      </a:r>
                      <a:r>
                        <a:rPr lang="zh-CN" altLang="en-US" sz="1000" u="none" strike="noStrike" dirty="0">
                          <a:effectLst/>
                        </a:rPr>
                        <a:t>月</a:t>
                      </a:r>
                      <a:r>
                        <a:rPr lang="en-US" altLang="zh-CN" sz="1000" u="none" strike="noStrike" dirty="0">
                          <a:effectLst/>
                        </a:rPr>
                        <a:t>15</a:t>
                      </a:r>
                      <a:r>
                        <a:rPr lang="zh-CN" altLang="en-US" sz="1000" u="none" strike="noStrike" dirty="0">
                          <a:effectLst/>
                        </a:rPr>
                        <a:t>日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学位论文提纲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已完成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u="none" strike="noStrike">
                          <a:effectLst/>
                        </a:rPr>
                        <a:t>见中期报告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/>
                </a:tc>
                <a:extLst>
                  <a:ext uri="{0D108BD9-81ED-4DB2-BD59-A6C34878D82A}">
                    <a16:rowId xmlns:a16="http://schemas.microsoft.com/office/drawing/2014/main" val="1188717707"/>
                  </a:ext>
                </a:extLst>
              </a:tr>
              <a:tr h="4155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学位成果初稿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已完成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u="none" strike="noStrike">
                          <a:effectLst/>
                        </a:rPr>
                        <a:t>小论文初稿修改中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/>
                </a:tc>
                <a:extLst>
                  <a:ext uri="{0D108BD9-81ED-4DB2-BD59-A6C34878D82A}">
                    <a16:rowId xmlns:a16="http://schemas.microsoft.com/office/drawing/2014/main" val="138334592"/>
                  </a:ext>
                </a:extLst>
              </a:tr>
              <a:tr h="1714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成果目标锁定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已完成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u="none" strike="noStrike">
                          <a:effectLst/>
                        </a:rPr>
                        <a:t>论文锁定：论文投递会议</a:t>
                      </a:r>
                      <a:r>
                        <a:rPr lang="en-US" altLang="zh-CN" sz="1000" u="none" strike="noStrike">
                          <a:effectLst/>
                        </a:rPr>
                        <a:t>/</a:t>
                      </a:r>
                      <a:r>
                        <a:rPr lang="zh-CN" altLang="en-US" sz="1000" u="none" strike="noStrike">
                          <a:effectLst/>
                        </a:rPr>
                        <a:t>期刊暂未确定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/>
                </a:tc>
                <a:extLst>
                  <a:ext uri="{0D108BD9-81ED-4DB2-BD59-A6C34878D82A}">
                    <a16:rowId xmlns:a16="http://schemas.microsoft.com/office/drawing/2014/main" val="2826559626"/>
                  </a:ext>
                </a:extLst>
              </a:tr>
              <a:tr h="3231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10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30</a:t>
                      </a:r>
                      <a:r>
                        <a:rPr lang="zh-CN" altLang="en-US" sz="1000" u="none" strike="noStrike">
                          <a:effectLst/>
                        </a:rPr>
                        <a:t>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成果修订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已完成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/>
                </a:tc>
                <a:extLst>
                  <a:ext uri="{0D108BD9-81ED-4DB2-BD59-A6C34878D82A}">
                    <a16:rowId xmlns:a16="http://schemas.microsoft.com/office/drawing/2014/main" val="2001661383"/>
                  </a:ext>
                </a:extLst>
              </a:tr>
              <a:tr h="1714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11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30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正式开题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已完成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已提交综述报告、开题报告及实践环节报告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extLst>
                  <a:ext uri="{0D108BD9-81ED-4DB2-BD59-A6C34878D82A}">
                    <a16:rowId xmlns:a16="http://schemas.microsoft.com/office/drawing/2014/main" val="4184124111"/>
                  </a:ext>
                </a:extLst>
              </a:tr>
              <a:tr h="3231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30</a:t>
                      </a:r>
                      <a:r>
                        <a:rPr lang="zh-CN" altLang="en-US" sz="1000" u="none" strike="noStrike">
                          <a:effectLst/>
                        </a:rPr>
                        <a:t>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工作进展阶段一检查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已完成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u="none" strike="noStrike">
                          <a:effectLst/>
                        </a:rPr>
                        <a:t>                                          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/>
                </a:tc>
                <a:extLst>
                  <a:ext uri="{0D108BD9-81ED-4DB2-BD59-A6C34878D82A}">
                    <a16:rowId xmlns:a16="http://schemas.microsoft.com/office/drawing/2014/main" val="34165674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1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15</a:t>
                      </a:r>
                      <a:r>
                        <a:rPr lang="zh-CN" altLang="en-US" sz="1000" u="none" strike="noStrike">
                          <a:effectLst/>
                        </a:rPr>
                        <a:t>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学位论文初稿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未完成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u="none" strike="noStrike">
                          <a:effectLst/>
                        </a:rPr>
                        <a:t>原因：当前研究内容还不足以支持学位论文的完成，需要后序补充创新实验。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/>
                </a:tc>
                <a:extLst>
                  <a:ext uri="{0D108BD9-81ED-4DB2-BD59-A6C34878D82A}">
                    <a16:rowId xmlns:a16="http://schemas.microsoft.com/office/drawing/2014/main" val="3559550910"/>
                  </a:ext>
                </a:extLst>
              </a:tr>
              <a:tr h="171478">
                <a:tc rowSpan="3"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第四学期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3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10</a:t>
                      </a:r>
                      <a:r>
                        <a:rPr lang="zh-CN" altLang="en-US" sz="1000" u="none" strike="noStrike">
                          <a:effectLst/>
                        </a:rPr>
                        <a:t>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工作进展阶段二检查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已完成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extLst>
                  <a:ext uri="{0D108BD9-81ED-4DB2-BD59-A6C34878D82A}">
                    <a16:rowId xmlns:a16="http://schemas.microsoft.com/office/drawing/2014/main" val="3074712787"/>
                  </a:ext>
                </a:extLst>
              </a:tr>
              <a:tr h="4814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5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15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学位论文检查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未完成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原因：当前研究内容还不足以支持学位论文的完成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r>
                        <a:rPr lang="en-US" altLang="zh-CN" sz="1000" u="none" strike="noStrike" dirty="0">
                          <a:effectLst/>
                        </a:rPr>
                        <a:t>,</a:t>
                      </a:r>
                      <a:r>
                        <a:rPr lang="zh-CN" altLang="en-US" sz="1000" u="none" strike="noStrike" dirty="0">
                          <a:effectLst/>
                        </a:rPr>
                        <a:t>需要后序补充创新实验。                                  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extLst>
                  <a:ext uri="{0D108BD9-81ED-4DB2-BD59-A6C34878D82A}">
                    <a16:rowId xmlns:a16="http://schemas.microsoft.com/office/drawing/2014/main" val="3003097870"/>
                  </a:ext>
                </a:extLst>
              </a:tr>
              <a:tr h="1714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6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30</a:t>
                      </a:r>
                      <a:r>
                        <a:rPr lang="zh-CN" altLang="en-US" sz="1000" u="none" strike="noStrike">
                          <a:effectLst/>
                        </a:rPr>
                        <a:t>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成果检查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已完成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小论文初稿已完成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extLst>
                  <a:ext uri="{0D108BD9-81ED-4DB2-BD59-A6C34878D82A}">
                    <a16:rowId xmlns:a16="http://schemas.microsoft.com/office/drawing/2014/main" val="2669653958"/>
                  </a:ext>
                </a:extLst>
              </a:tr>
              <a:tr h="171478">
                <a:tc rowSpan="4"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第五学期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9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15</a:t>
                      </a:r>
                      <a:r>
                        <a:rPr lang="zh-CN" altLang="en-US" sz="1000" u="none" strike="noStrike">
                          <a:effectLst/>
                        </a:rPr>
                        <a:t>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创新点凝练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未完成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第一个创新点已完成，第二个创新点正在实验中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extLst>
                  <a:ext uri="{0D108BD9-81ED-4DB2-BD59-A6C34878D82A}">
                    <a16:rowId xmlns:a16="http://schemas.microsoft.com/office/drawing/2014/main" val="3875571772"/>
                  </a:ext>
                </a:extLst>
              </a:tr>
              <a:tr h="4814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11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10</a:t>
                      </a:r>
                      <a:r>
                        <a:rPr lang="zh-CN" altLang="en-US" sz="1000" u="none" strike="noStrike">
                          <a:effectLst/>
                        </a:rPr>
                        <a:t>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学位论文完稿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未完成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原因：研究内容还要一部分在进行研究，学位论文主体</a:t>
                      </a:r>
                      <a:br>
                        <a:rPr lang="zh-CN" altLang="en-US" sz="1000" u="none" strike="noStrike" dirty="0">
                          <a:effectLst/>
                        </a:rPr>
                      </a:br>
                      <a:r>
                        <a:rPr lang="zh-CN" altLang="en-US" sz="1000" u="none" strike="noStrike" dirty="0">
                          <a:effectLst/>
                        </a:rPr>
                        <a:t>部分还未完善。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extLst>
                  <a:ext uri="{0D108BD9-81ED-4DB2-BD59-A6C34878D82A}">
                    <a16:rowId xmlns:a16="http://schemas.microsoft.com/office/drawing/2014/main" val="2359845114"/>
                  </a:ext>
                </a:extLst>
              </a:tr>
              <a:tr h="3231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11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30</a:t>
                      </a:r>
                      <a:r>
                        <a:rPr lang="zh-CN" altLang="en-US" sz="1000" u="none" strike="noStrike">
                          <a:effectLst/>
                        </a:rPr>
                        <a:t>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正式中期检查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进行中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extLst>
                  <a:ext uri="{0D108BD9-81ED-4DB2-BD59-A6C34878D82A}">
                    <a16:rowId xmlns:a16="http://schemas.microsoft.com/office/drawing/2014/main" val="2931055739"/>
                  </a:ext>
                </a:extLst>
              </a:tr>
              <a:tr h="1714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</a:rPr>
                        <a:t>1</a:t>
                      </a:r>
                      <a:r>
                        <a:rPr lang="zh-CN" altLang="en-US" sz="1000" u="none" strike="noStrike">
                          <a:effectLst/>
                        </a:rPr>
                        <a:t>月</a:t>
                      </a:r>
                      <a:r>
                        <a:rPr lang="en-US" altLang="zh-CN" sz="1000" u="none" strike="noStrike">
                          <a:effectLst/>
                        </a:rPr>
                        <a:t>15</a:t>
                      </a:r>
                      <a:r>
                        <a:rPr lang="zh-CN" altLang="en-US" sz="1000" u="none" strike="noStrike">
                          <a:effectLst/>
                        </a:rPr>
                        <a:t>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成果二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 dirty="0">
                          <a:effectLst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708" marR="4708" marT="4708" marB="0" anchor="b"/>
                </a:tc>
                <a:extLst>
                  <a:ext uri="{0D108BD9-81ED-4DB2-BD59-A6C34878D82A}">
                    <a16:rowId xmlns:a16="http://schemas.microsoft.com/office/drawing/2014/main" val="251954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753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34061-1077-4E92-A7A7-A1E3894C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传统的伪标签方法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F42616-3A14-44A7-A8DB-036075B06DB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伪标签往往通过人为卡阈值</a:t>
            </a:r>
            <a:r>
              <a:rPr lang="en-US" altLang="zh-CN" dirty="0"/>
              <a:t>(Threshold) </a:t>
            </a:r>
            <a:r>
              <a:rPr lang="zh-CN" altLang="en-US" dirty="0"/>
              <a:t>的方式来学高置信度的伪标签</a:t>
            </a:r>
            <a:r>
              <a:rPr lang="en-US" altLang="zh-CN" dirty="0"/>
              <a:t>(Pseudo Label)</a:t>
            </a:r>
            <a:r>
              <a:rPr lang="zh-CN" altLang="en-US" dirty="0"/>
              <a:t>，而忽略低置信度的标签。 但是这个阈值</a:t>
            </a:r>
            <a:r>
              <a:rPr lang="en-US" altLang="zh-CN" dirty="0"/>
              <a:t>(Threshold) </a:t>
            </a:r>
            <a:r>
              <a:rPr lang="zh-CN" altLang="en-US" dirty="0"/>
              <a:t>往往很难决定。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8F7631-173F-4498-9DCB-A91B41A1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957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DDB15-B0C9-4AC9-BCD9-A0702BFF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1989B-0074-4E68-ADA9-73DB5B38BC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C816-CDCB-4E41-8078-31B1D065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A4E80B-DDA8-4581-81F4-F3FB0022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1" y="1706826"/>
            <a:ext cx="6485182" cy="2888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37887C-F64C-4BAE-B107-A0E00A648BFA}"/>
              </a:ext>
            </a:extLst>
          </p:cNvPr>
          <p:cNvSpPr txBox="1"/>
          <p:nvPr/>
        </p:nvSpPr>
        <p:spPr>
          <a:xfrm>
            <a:off x="1631576" y="4888468"/>
            <a:ext cx="555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伪标签错误的地方也就是两个分类器预测不同的地方</a:t>
            </a:r>
          </a:p>
        </p:txBody>
      </p:sp>
    </p:spTree>
    <p:extLst>
      <p:ext uri="{BB962C8B-B14F-4D97-AF65-F5344CB8AC3E}">
        <p14:creationId xmlns:p14="http://schemas.microsoft.com/office/powerpoint/2010/main" val="28715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DDB15-B0C9-4AC9-BCD9-A0702BFF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1989B-0074-4E68-ADA9-73DB5B38BC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C816-CDCB-4E41-8078-31B1D065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668901-BE71-4315-B92F-9B946A28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63" y="3596217"/>
            <a:ext cx="5319221" cy="8001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3D019E-E120-4D02-9719-E754F0EC923F}"/>
              </a:ext>
            </a:extLst>
          </p:cNvPr>
          <p:cNvSpPr txBox="1"/>
          <p:nvPr/>
        </p:nvSpPr>
        <p:spPr>
          <a:xfrm>
            <a:off x="1344705" y="2030390"/>
            <a:ext cx="56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二者分类区别，自然而然考虑到交叉熵损失作出修正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74CB47-3C42-4D3A-A99D-6562A598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887" y="4947120"/>
            <a:ext cx="5403048" cy="449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C2C222-FCCA-4E58-87C7-D3DD2710C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887" y="2616289"/>
            <a:ext cx="5273497" cy="4648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8F3096-6342-4653-9AD3-16DCF69BC3C8}"/>
              </a:ext>
            </a:extLst>
          </p:cNvPr>
          <p:cNvSpPr txBox="1"/>
          <p:nvPr/>
        </p:nvSpPr>
        <p:spPr>
          <a:xfrm>
            <a:off x="6225988" y="2667055"/>
            <a:ext cx="74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AD6389-BC73-42BE-B19D-C93535375C78}"/>
              </a:ext>
            </a:extLst>
          </p:cNvPr>
          <p:cNvSpPr txBox="1"/>
          <p:nvPr/>
        </p:nvSpPr>
        <p:spPr>
          <a:xfrm>
            <a:off x="6248400" y="3747247"/>
            <a:ext cx="35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44DDB4-7C48-4CAD-9372-C1BF95431624}"/>
              </a:ext>
            </a:extLst>
          </p:cNvPr>
          <p:cNvSpPr txBox="1"/>
          <p:nvPr/>
        </p:nvSpPr>
        <p:spPr>
          <a:xfrm>
            <a:off x="6234953" y="4929287"/>
            <a:ext cx="74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E97F45-24E6-40A6-974D-63B364DDC4C6}"/>
              </a:ext>
            </a:extLst>
          </p:cNvPr>
          <p:cNvSpPr txBox="1"/>
          <p:nvPr/>
        </p:nvSpPr>
        <p:spPr>
          <a:xfrm>
            <a:off x="1407458" y="3212430"/>
            <a:ext cx="57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计算二者的分类差距</a:t>
            </a:r>
          </a:p>
        </p:txBody>
      </p:sp>
    </p:spTree>
    <p:extLst>
      <p:ext uri="{BB962C8B-B14F-4D97-AF65-F5344CB8AC3E}">
        <p14:creationId xmlns:p14="http://schemas.microsoft.com/office/powerpoint/2010/main" val="402426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C5503-B524-4C49-9B5B-4638F14D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09657-461E-46EB-B242-9BF6065CB3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参考的论文的</a:t>
            </a:r>
            <a:r>
              <a:rPr lang="en-US" altLang="zh-CN" dirty="0"/>
              <a:t>task</a:t>
            </a:r>
            <a:r>
              <a:rPr lang="zh-CN" altLang="en-US" dirty="0"/>
              <a:t>是语义分割，而我们的应用是图像分类，所以代码需要一些调整。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首先论文作者采用</a:t>
            </a:r>
            <a:r>
              <a:rPr lang="en-US" altLang="zh-CN" dirty="0"/>
              <a:t>Deeplab-v2</a:t>
            </a:r>
            <a:r>
              <a:rPr lang="zh-CN" altLang="en-US" dirty="0"/>
              <a:t>作为</a:t>
            </a:r>
            <a:r>
              <a:rPr lang="en-US" altLang="zh-CN" dirty="0" err="1"/>
              <a:t>baselin</a:t>
            </a:r>
            <a:r>
              <a:rPr lang="en-US" altLang="zh-CN" dirty="0"/>
              <a:t> model, </a:t>
            </a:r>
            <a:r>
              <a:rPr lang="zh-CN" altLang="en-US" dirty="0"/>
              <a:t>这是一个语义分割的</a:t>
            </a:r>
            <a:r>
              <a:rPr lang="en-US" altLang="zh-CN" dirty="0"/>
              <a:t>model</a:t>
            </a:r>
            <a:r>
              <a:rPr lang="zh-CN" altLang="en-US" dirty="0"/>
              <a:t>，所以代码中换成</a:t>
            </a:r>
            <a:r>
              <a:rPr lang="en-US" altLang="zh-CN" dirty="0" err="1"/>
              <a:t>InceptionNet</a:t>
            </a:r>
            <a:r>
              <a:rPr lang="en-US" altLang="zh-CN" dirty="0"/>
              <a:t> V4</a:t>
            </a:r>
            <a:r>
              <a:rPr lang="zh-CN" altLang="en-US" dirty="0"/>
              <a:t>作为</a:t>
            </a:r>
            <a:r>
              <a:rPr lang="en-US" altLang="zh-CN" dirty="0"/>
              <a:t>baseline model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其次是两个辅助分类器的选择，论文作者两个分类器都采用</a:t>
            </a:r>
            <a:r>
              <a:rPr lang="en-US" altLang="zh-CN" dirty="0"/>
              <a:t>ASPP </a:t>
            </a:r>
            <a:r>
              <a:rPr lang="en-US" altLang="zh-CN" dirty="0" err="1"/>
              <a:t>modul</a:t>
            </a:r>
            <a:r>
              <a:rPr lang="en-US" altLang="zh-CN" dirty="0"/>
              <a:t> + fc layer</a:t>
            </a:r>
            <a:r>
              <a:rPr lang="zh-CN" altLang="en-US" dirty="0"/>
              <a:t>的结构。我们也可以直接使用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但是这个方法需要和</a:t>
            </a:r>
            <a:r>
              <a:rPr lang="en-US" altLang="zh-CN" dirty="0"/>
              <a:t>AST</a:t>
            </a:r>
            <a:r>
              <a:rPr lang="zh-CN" altLang="en-US" dirty="0"/>
              <a:t>结合起来再对比实验，耗时比较高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直接用别人的为标签与自适应方法：</a:t>
            </a:r>
            <a:r>
              <a:rPr lang="en-US" altLang="zh-CN" dirty="0"/>
              <a:t>https://github.com/hellowangqian/domain-adaptation-capls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5E8903-E5D5-4E42-8D57-310E083B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15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3CB7D-086E-4270-904B-62DAF464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目前进度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9A6F40-5913-423A-A352-9F25D4BA698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之前的两个分类器方法，跑出来效果最高到</a:t>
            </a:r>
            <a:r>
              <a:rPr lang="en-US" altLang="zh-CN" dirty="0"/>
              <a:t>95%</a:t>
            </a:r>
            <a:r>
              <a:rPr lang="zh-CN" altLang="en-US" dirty="0"/>
              <a:t>但是一直不稳定最低到</a:t>
            </a:r>
            <a:r>
              <a:rPr lang="en-US" altLang="zh-CN" dirty="0"/>
              <a:t>85%</a:t>
            </a:r>
          </a:p>
          <a:p>
            <a:r>
              <a:rPr lang="zh-CN" altLang="en-US" dirty="0"/>
              <a:t>试了很多次换接入的层次，也没有稳定下来，暂时不知道怎么处理了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多选几个中间层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一个分类器，上次结果 循环神经网络，长短时记忆网络</a:t>
            </a:r>
          </a:p>
          <a:p>
            <a:pPr marL="0" indent="0">
              <a:buNone/>
            </a:pPr>
            <a:r>
              <a:rPr lang="en-US" altLang="zh-CN" dirty="0"/>
              <a:t>773144725200137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6097C9-7FB4-4F0A-8DDD-CC773B68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926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62AA6-F0CC-49A9-B44D-BC12D26D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planB</a:t>
            </a:r>
            <a:r>
              <a:rPr lang="zh-CN" altLang="en-US" dirty="0"/>
              <a:t>： 直接使用别人的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F254B-8F26-4F65-8A1D-82327DEA8A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首先这个方法是一个传统方法，直接使用</a:t>
            </a:r>
            <a:r>
              <a:rPr lang="en-US" altLang="zh-CN" dirty="0" err="1"/>
              <a:t>matlab</a:t>
            </a:r>
            <a:r>
              <a:rPr lang="zh-CN" altLang="en-US" dirty="0"/>
              <a:t>，更加方便快捷。</a:t>
            </a:r>
            <a:endParaRPr lang="en-US" altLang="zh-CN" dirty="0"/>
          </a:p>
          <a:p>
            <a:r>
              <a:rPr lang="zh-CN" altLang="en-US" dirty="0"/>
              <a:t>原理：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94EF-519D-496C-BDB8-74694E1A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E1D654-433F-4BBC-842A-B8E17894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08" y="2630312"/>
            <a:ext cx="8705479" cy="18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99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42E09-6849-45CA-A121-DB768ED9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伪标签的获取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CE9584-2529-4A27-BE92-6F179B41A20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30542" y="1935314"/>
            <a:ext cx="7917866" cy="382557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383BBD-80CA-4B7D-A699-E8A4FE41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C799D2-FF04-47E9-ABC9-619C221EF849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0398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77DFB-432B-45B3-B9E3-2128670E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伪标签的获取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4BAC30-4B49-490C-8BE6-23292A02D11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98575" y="1600200"/>
            <a:ext cx="6781799" cy="44958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4CD5A2-45DB-4427-BC3C-D5616BE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C799D2-FF04-47E9-ABC9-619C221EF849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23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5FBB3-ED1B-47AE-808A-BBAB13B3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采用平均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DC0A8-FB78-4D32-AB97-936A467481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BEC88B-5EDC-4F65-A8F1-AC8232CE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C799D2-FF04-47E9-ABC9-619C221EF849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858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21494" y="1269206"/>
            <a:ext cx="8101013" cy="4319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521494" y="2886544"/>
            <a:ext cx="8101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THANKS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672065" y="2802505"/>
            <a:ext cx="17401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1" y="3524581"/>
            <a:ext cx="24189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3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932017" y="1928774"/>
            <a:ext cx="2548736" cy="634944"/>
            <a:chOff x="3909356" y="1666934"/>
            <a:chExt cx="3398314" cy="846592"/>
          </a:xfrm>
        </p:grpSpPr>
        <p:sp>
          <p:nvSpPr>
            <p:cNvPr id="19" name="文本框 18"/>
            <p:cNvSpPr txBox="1"/>
            <p:nvPr/>
          </p:nvSpPr>
          <p:spPr>
            <a:xfrm>
              <a:off x="4912812" y="1666934"/>
              <a:ext cx="239485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b="1" dirty="0">
                  <a:latin typeface="微软雅黑" panose="020B0503020204020204" pitchFamily="34" charset="-122"/>
                </a:rPr>
                <a:t>研究背景</a:t>
              </a: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45501" cy="828000"/>
              <a:chOff x="3909356" y="1685526"/>
              <a:chExt cx="845501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27328" y="1704826"/>
                <a:ext cx="827529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6007116" y="1957193"/>
            <a:ext cx="2562566" cy="623247"/>
            <a:chOff x="8098970" y="1684028"/>
            <a:chExt cx="3416755" cy="830996"/>
          </a:xfrm>
        </p:grpSpPr>
        <p:sp>
          <p:nvSpPr>
            <p:cNvPr id="13" name="文本框 12"/>
            <p:cNvSpPr txBox="1"/>
            <p:nvPr/>
          </p:nvSpPr>
          <p:spPr>
            <a:xfrm>
              <a:off x="9120867" y="1684028"/>
              <a:ext cx="239485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b="1" dirty="0">
                  <a:latin typeface="微软雅黑" panose="020B0503020204020204" pitchFamily="34" charset="-122"/>
                </a:rPr>
                <a:t>研究内容</a:t>
              </a: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8098970" y="1685526"/>
              <a:ext cx="899886" cy="829498"/>
              <a:chOff x="8098970" y="1685526"/>
              <a:chExt cx="899886" cy="829498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098970" y="1714806"/>
                <a:ext cx="899886" cy="800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3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3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134913" y="1685526"/>
                <a:ext cx="828001" cy="80021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2906423" y="4078579"/>
            <a:ext cx="2565011" cy="622123"/>
            <a:chOff x="3873413" y="3203903"/>
            <a:chExt cx="3420015" cy="829498"/>
          </a:xfrm>
        </p:grpSpPr>
        <p:sp>
          <p:nvSpPr>
            <p:cNvPr id="55" name="文本框 54"/>
            <p:cNvSpPr txBox="1"/>
            <p:nvPr/>
          </p:nvSpPr>
          <p:spPr>
            <a:xfrm>
              <a:off x="4898570" y="3377671"/>
              <a:ext cx="2394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b="1" dirty="0">
                  <a:latin typeface="微软雅黑" panose="020B0503020204020204" pitchFamily="34" charset="-122"/>
                </a:rPr>
                <a:t>下一步计划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873413" y="3203903"/>
              <a:ext cx="899886" cy="829498"/>
              <a:chOff x="3873413" y="3203903"/>
              <a:chExt cx="899886" cy="829498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873413" y="3233183"/>
                <a:ext cx="899886" cy="800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3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33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09356" y="3203903"/>
                <a:ext cx="845503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1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801631"/>
            <a:ext cx="5878286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35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10350" b="1" dirty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</a:p>
        </p:txBody>
      </p:sp>
      <p:sp>
        <p:nvSpPr>
          <p:cNvPr id="50" name="矩形 49"/>
          <p:cNvSpPr/>
          <p:nvPr/>
        </p:nvSpPr>
        <p:spPr>
          <a:xfrm>
            <a:off x="0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1" name="矩形 50"/>
          <p:cNvSpPr/>
          <p:nvPr/>
        </p:nvSpPr>
        <p:spPr>
          <a:xfrm>
            <a:off x="6731794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3665662" y="2522662"/>
            <a:ext cx="1812677" cy="1812677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391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endParaRPr lang="en-US" altLang="zh-CN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en-US" altLang="zh-CN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5689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79279-2014-4BA3-9EC3-5F953950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遥感图像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369BA7-52AD-4142-9295-9A9151DFD0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遥感图像会受到许多条件的影响，比如说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照明，空间分辨率，旋转，和天气条件，并且数据采集也比较棘手，这样会导致分类准确率不高。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53DC00-4A84-472F-B7A6-0F4C96B1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1B14B5-71A7-4784-8DAD-E280EE6A2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96" y="2660708"/>
            <a:ext cx="6566237" cy="39686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C9B72A-4572-4681-9027-F4C85C31B10A}"/>
              </a:ext>
            </a:extLst>
          </p:cNvPr>
          <p:cNvSpPr txBox="1"/>
          <p:nvPr/>
        </p:nvSpPr>
        <p:spPr>
          <a:xfrm>
            <a:off x="581733" y="3244334"/>
            <a:ext cx="133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AID Dataset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E01045-FCB8-4FDF-B43E-0FC2BBDB50D8}"/>
              </a:ext>
            </a:extLst>
          </p:cNvPr>
          <p:cNvSpPr txBox="1"/>
          <p:nvPr/>
        </p:nvSpPr>
        <p:spPr>
          <a:xfrm>
            <a:off x="184558" y="4460388"/>
            <a:ext cx="19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Merced Dataset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5D7E83-6754-410F-A13D-75B107CD82D0}"/>
              </a:ext>
            </a:extLst>
          </p:cNvPr>
          <p:cNvSpPr txBox="1"/>
          <p:nvPr/>
        </p:nvSpPr>
        <p:spPr>
          <a:xfrm>
            <a:off x="250369" y="5726668"/>
            <a:ext cx="19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RSI-CB Dataset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28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B4A94-4520-4589-A99B-68D90B30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域自适应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DF2007-A2F2-458E-9057-A04058AA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E21F2F6-78CD-47B6-8591-4FF13C71C5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5" name="内容占位符 5">
            <a:extLst>
              <a:ext uri="{FF2B5EF4-FFF2-40B4-BE49-F238E27FC236}">
                <a16:creationId xmlns:a16="http://schemas.microsoft.com/office/drawing/2014/main" id="{1A5114E7-F14D-41E9-B340-71D9ECFE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96" y="1600200"/>
            <a:ext cx="7918704" cy="42857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8B23C2-ABB5-4CAA-80D6-4FB2651A09B2}"/>
              </a:ext>
            </a:extLst>
          </p:cNvPr>
          <p:cNvSpPr txBox="1"/>
          <p:nvPr/>
        </p:nvSpPr>
        <p:spPr>
          <a:xfrm>
            <a:off x="1837189" y="6233020"/>
            <a:ext cx="458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源域和目标域有一定的差距</a:t>
            </a:r>
          </a:p>
        </p:txBody>
      </p:sp>
    </p:spTree>
    <p:extLst>
      <p:ext uri="{BB962C8B-B14F-4D97-AF65-F5344CB8AC3E}">
        <p14:creationId xmlns:p14="http://schemas.microsoft.com/office/powerpoint/2010/main" val="559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939580E-B26D-4A4A-8AFA-0A7AE115773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76518" y="1681014"/>
            <a:ext cx="7619048" cy="428571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259F09-2CE4-4F78-AC08-F2711440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F327FE8-BB44-493D-94F9-A7EBFA1E07A3}"/>
              </a:ext>
            </a:extLst>
          </p:cNvPr>
          <p:cNvSpPr txBox="1">
            <a:spLocks/>
          </p:cNvSpPr>
          <p:nvPr/>
        </p:nvSpPr>
        <p:spPr bwMode="auto">
          <a:xfrm>
            <a:off x="612648" y="413004"/>
            <a:ext cx="7946136" cy="69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0D6A4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D6A42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D6A42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D6A42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D6A42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D6A42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D6A42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D6A42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0D6A42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9pPr>
          </a:lstStyle>
          <a:p>
            <a:r>
              <a:rPr lang="zh-CN" altLang="en-US" dirty="0"/>
              <a:t>域自适应</a:t>
            </a:r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C57AF9E8-5D54-4F92-A97C-FD0C611F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" y="1627789"/>
            <a:ext cx="7619048" cy="42857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BD1B06-3ADE-4A58-8B6F-BB56BD4E4A37}"/>
              </a:ext>
            </a:extLst>
          </p:cNvPr>
          <p:cNvSpPr txBox="1"/>
          <p:nvPr/>
        </p:nvSpPr>
        <p:spPr>
          <a:xfrm>
            <a:off x="2122415" y="5704514"/>
            <a:ext cx="515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将源域和目标域映射到同一个空间</a:t>
            </a:r>
          </a:p>
        </p:txBody>
      </p:sp>
    </p:spTree>
    <p:extLst>
      <p:ext uri="{BB962C8B-B14F-4D97-AF65-F5344CB8AC3E}">
        <p14:creationId xmlns:p14="http://schemas.microsoft.com/office/powerpoint/2010/main" val="429489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801631"/>
            <a:ext cx="5878286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0350" dirty="0"/>
              <a:t>PART</a:t>
            </a:r>
          </a:p>
          <a:p>
            <a:r>
              <a:rPr lang="en-US" altLang="zh-CN" sz="10350" dirty="0"/>
              <a:t>THREE</a:t>
            </a:r>
          </a:p>
        </p:txBody>
      </p:sp>
      <p:sp>
        <p:nvSpPr>
          <p:cNvPr id="50" name="矩形 49"/>
          <p:cNvSpPr/>
          <p:nvPr/>
        </p:nvSpPr>
        <p:spPr>
          <a:xfrm>
            <a:off x="0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6731794" y="857250"/>
            <a:ext cx="24122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3665662" y="2522662"/>
            <a:ext cx="1812677" cy="1812677"/>
            <a:chOff x="4887549" y="1124584"/>
            <a:chExt cx="2416902" cy="2416902"/>
          </a:xfrm>
        </p:grpSpPr>
        <p:sp>
          <p:nvSpPr>
            <p:cNvPr id="47" name="文本框 46"/>
            <p:cNvSpPr txBox="1"/>
            <p:nvPr/>
          </p:nvSpPr>
          <p:spPr>
            <a:xfrm>
              <a:off x="4887549" y="1178873"/>
              <a:ext cx="2416902" cy="23391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latin typeface="微软雅黑" panose="020B0503020204020204" pitchFamily="34" charset="-122"/>
                </a:rPr>
                <a:t>研究内容</a:t>
              </a:r>
              <a:endParaRPr lang="en-US" altLang="zh-CN" sz="5400" b="1" dirty="0">
                <a:solidFill>
                  <a:schemeClr val="accent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73697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EB2D9-8355-4BD5-AAF5-20955E48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无监督的域自适应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51B552F-1A63-4A42-BB93-38BDF26A31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911312" y="1516063"/>
            <a:ext cx="3858604" cy="479245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69715E-C516-4E4C-AB98-22488A77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2C799D2-FF04-47E9-ABC9-619C221EF849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3F1C7F-292C-436F-9107-DCD66CA8DB70}"/>
              </a:ext>
            </a:extLst>
          </p:cNvPr>
          <p:cNvSpPr txBox="1"/>
          <p:nvPr/>
        </p:nvSpPr>
        <p:spPr>
          <a:xfrm>
            <a:off x="1565329" y="2363492"/>
            <a:ext cx="155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 domain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1E22DB-5E84-4F64-A1FD-7CEC9FC62705}"/>
              </a:ext>
            </a:extLst>
          </p:cNvPr>
          <p:cNvSpPr txBox="1"/>
          <p:nvPr/>
        </p:nvSpPr>
        <p:spPr>
          <a:xfrm>
            <a:off x="1522708" y="4905213"/>
            <a:ext cx="164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target domain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00160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单位主题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中性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1MTA1OTg5MDQzMyIsCiAgICJHcm91cElkIiA6ICI0NjE0MDE5ODYiLAogICAiSW1hZ2UiIDogImlWQk9SdzBLR2dvQUFBQU5TVWhFVWdBQUF4d0FBQUkxQ0FZQUFBQmMwL3hDQUFBQUNYQklXWE1BQUFzVEFBQUxFd0VBbXB3WUFBQWdBRWxFUVZSNG5PemRlMXhVZFI3LzhUY3ozQmtaUmtBUkZQR0NpZUkxdGRiTXNxeDJ6V3czM1czOWxWM3NZbVdYcmR5eSs5V3N6YmJMMWsvVC9abVZtMWxidHQyMnJhek0wa3p6Q29pQ2lpSUlJZ3lYNFRJd2w5OGZ4Q1FCQ3NnNEFxL240K0ZENXB6dk9kOFBpSERlYzg3MysvVnpsRnZkQWdBQUFBQXZNUGk2QUFBQUFBQWRGNEVEQUFBQWdOY1FPQUFBQUFCNERZRURBQUFBZ05jUU9BQUFBQUI0RFlFREFBQUFnTmNRT0FBQUFBQjREWUVEQUFBQWdOY1FPQUFBQUFCNERZRURBQUFBZ05jUU9BQUFBQUI0RFlFREFBQUFnTmNRT0FBQUFBQjREWUVEQUFBQWdOY1FPQUFBQUFCNERZRURBQUFBZ05jUU9BQUFBQUI0RFlFREFBQUFnTmNRT0FBQUFBQjREWUVEQUFBQWdOY1FPQUFBQUFCNERZRURBQUFBZ05jUU9BQUFBQUI0RFlFREFBQUFnTmNRT0FBQUFBQjREWUVEQUFBQWdOY1FPQUFBQUFCNERZRURBQUFBZ05jUU9BQUFBQUI0RFlFREFBQUFnTmNRT0FBQUFBQjREWUVEQUFBQWdOY1FPQUFBQUFCNERZRURBQUFBZ05jUU9BQUFBQUI0RFlFREFBQUFnTmNRT0FBQUFBQjREWUVEQUFBQWdOY1FPQUFBQUFCNERZRURBQUFBZ05jUU9BQUFBQUI0RFlFREFBQUFnTmNRT0FBQUFBQjREWUVEQUFBQWdOY1FPQUFBQUFCNGpiK3ZDd0FBQUdndGg5T3A3Snc4RlJRVnE4cHVsOVBwOG5WSlBtYzBHaFFjRktUb3JoSHFGUmNqZjZQUjF5V2hrL056bEZ2ZHZpNENBQUNncGF3bHBVclB6RkprVkxSaVkyTmxNcGxrNU9KYVRxZFROcHROdWJtNUtqeFNvSUg5RTJReGgvdTZMSFJpQkE0QUFORHVXRXRLdFROenY1S1RrMld4V0h4ZHppbkxhclVxSlNWRlNmMTdFenJnTTR6aEFBQUE3WXJENlZSNlpoWmhveGtzRm91U2s1T1ZucGtsaDlQcDYzTFFTUkU0QUFCQXU1S2RrNmZJcUdqQ1JqTlpMQlpGUmtVck95ZlAxNldna3lKd0FBQ0FkcVdncUZpeHNiRytMcU5kaVkyTjFSRnJpYS9MUUNkRjRBQUFBTzFLbGQwdWs4bms2ekxhRlpQSnBNcXFLbCtYZ1U2S3dBRUFBTm9WcDlQRmJGUXRaRFFhbVRJWVBrUGdBQUFBQU9BMUJBNEFBQUFBWGtQZ0FBQUFBT0ExQkE0QUFBQUFYa1BnQUFBQUFPQTFCQTRBQUFBQVh1UHY2d0lBQUFCOHBhcXFTcDk5OXBtKy8vNTc3ZHUzVDJWbFpRb0tDbExQbmoxMTVwbG42dEpMTDVYWmJEN2hmdXgydXpadTNLaHg0OGExUWRWQSswTGdBQUFBblZKcWFxcm16WnVuZ29JQ1NWSjhmTHo2OU9ram04Mm12WHYzS2lNalE2dFdyZExjdVhOMXhobG50TG9mdTkydXFWT255bTYzNjRzdnZtaXI4b0YyZzhBQkFBQTZuZDI3ZCt2ZWUrK1YzVzdYK1BIamRlT05ONnA3OSs2ZS9UYWJUVysvL2JiZWVlY2RQZkxJSTNycXFhYzBjdVRJVnZYbGNybGt0OXZicW5TZzNXRU1Cd0FBNkZTY1RxZWVmdnBwMmUxMlRaa3lSUTg5OUZDOXNDRkpKcE5KMTE5L3ZXNjU1Ulk1blU3OTdXOS9VMVZWbFk4cUJ0bzM3bkFBQUFDZnk5eWJwZTJwNlRxVW42K2FHc2N4Mnc0Yk51eUUrbHF6Wm8yeXM3TVZGeGVubTIrKytaaHRmLy83Myt2cnI3OVdXbHFhUHYvOGMwMlpNdVdYbWpNejljNDc3Mmo3OXUwcUxpNVdjSEN3RWhJU2RNMDExMmo0OE9HU3BBc3V1S0RlK1k1K2ZmVGpWWFhiUC96d1E0V0VoTlE3cHJLeTB0TXZqMlNoUFNKd0FBQUFuNm1zcXRMWGE5ZHJkK1plUlZvaTFDK2h0OHpoWGVUbjU5ZjBNVFd1RStwejdkcTFrcVFwVTZiSTMvLzRsMEsvL2UxdmxaYVdwblhyMW5rdS9OZXRXNmNubm5oQ0RvZERQWHYyVks5ZXZWUmNYS3kwdERTbHA2ZDdBc2VvVWFQa2NybTBlZk5tejJ1Z3N5RndBQUFBbjNDNVhGcjE4ZjlVVm1iVHhSZWVwOFIrZlpwMTNOZnJOcDFRdnhrWkdaS2FmNmNrS1NsSmtyUjM3MTdQdHNXTEY4dmhjR2pPbkRtNjZLS0xQTnNMQ3d0bHRWbzlyK2ZQbjEvdkRzWDgrZk5QcUhhZ1BTSndBQUFBbi9qeHA2MDZVbGlrNlZPbktEb3E4cVQxVzFoWUtFbUtpb3BxVm51THhTSkpLaWtwOFd6THo4K1hwQVlEeVNNakl4VVplZkkrRjZBOVlOQTRBQUE0NlNxcnF2VGo1bTBhTlh6SVNRMGJVdTJnOGRZd0dvMmVqK3Z1ZWp6NzdMUEt6czV1azdxQWpvckFBUUFBVHJxc0F3Zmxjcm1VRU4vcnBQZGR0NUJmVVZGUnM5clhQU0xWdFd0WHo3YTc3NzViQ1FrSjJySmxpNjY3N2pyZGUrKzkrdWFiYitSeW5kajRFcUFqSW5BQUFJQ1RycVMwVEpJVUZkWDFPQzNiWHI5Ky9TUkpPM2JzYUZiN25UdDNTcElTRXhNOTIrTGk0dlRxcTYvcS92dnYxNUFoUTdSNTgyYk5temRQczJiTjBxRkRoOXErYUtBZEkzQUFBSUNUeisyV0pBVUdCSnowcnNlT0hTdEordVNUVCtUK3VZNWorZlRUVHlWSjQ4YU5xN2ZkWURCb3dvUUpldTY1NTdSa3lSSU5HelpNV1ZsWldyQmdRWXRycXBzdHE3S3lzc0crMHRMU0ZwOFBPSlVRT0FBQVFLZHk0WVVYS2pJeVVudjM3dFViYjd4eHpMYnZ2ZmVlMHRQVEZSY1hwM1BPT2FmSmRna0pDWm83ZDY0a0tTMHRyZDQrZytHWHl5MkhvL0UxUnVvR211L2F0YXZCdm5YcjFoMnpSdUJVUitBQUFBQ2RTbkJ3c09iT25TdC9mMzh0WDc1Y0w3endnb3FMaSt1MUtTa3AwY0tGQzdWbzBTSUZCUVY1MnRkWnVuUnB2Vm1ycEY4ZXZZcUppYW0zUFNnb3lMT1kzL2J0MnlXcHdWaVB1blU3WG52dHRYcm5UVWxKT1c0b0FrNTFUSXNMQUFBNm5lSERoK3V4eHg3VDAwOC9yVTgrK1VULy9lOS8xYWRQSDNYcDBrV2xwYVhhdDIrZjNHNjNJaU1qOWNBREQyamd3SUgxamwreFlvVldybHlwaElRRVJVUkVxTGk0V0h2MzdwWFJhTlQxMTEvZm9MK3p6anBMWDM3NXBSNTY2Q0VOSERoUStmbjVXcjU4dVdmLzlPblQ5ZTIzMzJyZnZuMmFNV09HRWhNVFZWRlJvVDE3OXVpS0s2Nm8xeFpvYjdqREFRQUFPcVV4WThabzJiSmx1dWFhYTVTWW1LaERodzVwMjdadE9uejRzSktUazNYVFRUZHA2ZEtsR2pKa1NJTmpyN3p5U3ZYcDAwYzVPVG5hdG0yYlNrdExOV0hDQkwzMDBrczY2Nnl6R3JTZlBYdTJ6anZ2UEFVRUJDZzlQZDB6VTFhZHVMZzR2ZkRDQ3pyampETmtNQmlVbXBvcXA5T3BPWFBtNkU5LytwUFh2Z2JBeWVEbktMY2VmN1FVQUFCQUcvcGg0MmI5c0dtTC9uTHpkUzArOXV0MW16Ung0a1F2Vk5XeGZmbmxsNW93ZHBTdnkwQW54QjBPQUFBQUFGNUQ0QUFBQUFEZ05RUU9BQURRcmhpTkJqbWRUbCtYMGE0NG5VNFpqVnoyd1RmNHpnTUFBTzFLY0ZDUWJEYWJyOHRvVjJ3Mm0wS0NnMzFkQmpvcEFnY0FBR2hYb3J0R0tEYzMxOWRsdEN1NXVibUtzcGlQM3hEd0FnSUhBQUJvVjNyRnhhandTSUdzVnF1dlMya1hyRmFyQ284VUtMNW5EMStYZ2s2S3dBRUFBTm9WZjZOUkEvc25LQ1VsaGRCeEhGYXJWU2twS1JyWVAwRkdBNWQ5OEExV0dnY0FBTzJPeFJ5dXBQNjlsWnF5UTVGUjBZcU5qWlhKWkpMUmFQUjFhVDduZERwbHM5bVVtNXVyd2lNRlN1cWZJSXM1M05kbG9STWpjQUFBZ0hiSllnN1g2T0dEbFoyVHA1MXBxYXFzcXBMVDZmSjFXVDVuTkJvVUVoeXNLSXRabzRjUGxqOGhERDVHNEFBQUFPMld2OUdvUHZGeDZoTWY1K3RTQURTQmgva0FBQUFBZUEyQkF3QUFBSURYRURnQUFBQUFlQTJCQXdBQUFJRFhFRGdBQUFBQWVBMkJBd0FBQUlEWEVEZ0FBQUFBZUEyQkF3QUFBSURYRURnQUFBQUFlQTJCQXdBQUFJRFhFRGdBQUFBQWVBMkJBd0FBQUlEWEVEZ0FBQUFBZUkyL3J3c0FBUGlHdytsVWRrNmVDb3FLVldXM3krbDArYm9rbkFSR28wSEJRVUdLN2hxaFhuRXg4amNhZlYwU2dBNk93QUVBblpDMXBGVHBtVm1LaklyV29NSEpNcGxNTW5MaDJTazRuVTdaYkRibDV1WnE0OVpVRGV5ZklJczUzTmRsQWVqQUNCd0EwTWxZUzBxMU0zTy9rcE9IeUdLeCtMb2NuR1JHbzFGbXMxbG1zMWxXYTR4U1VsS1UxTDgzb1FPQTF6Q0dBd0E2RVlmVHFmVE1MQ1VuSnhNMklJdkZvdVRrWktWblpzbmhkUHE2SEFBZEZJRURBRHFSN0p3OFJVWkZFemJnWWJGWUZCa1ZyZXljUEYrWEFxQ0RJbkFBUUNkU1VGU3MyTmhZWDVlQlUweHNiS3lPV0V0OFhRYUFEb3JBQVFDZFNKWGRMcFBKNU9zeWNJb3htVXlxcktyeWRSa0FPaWdDQndCMElrNm5pOW1vMElEUmFHUmFaQUJlUStBQUFBQUE0RFVFRGdBQUFBQmVRK0FBQUFBQTREVUVEZ0FBQUFCZVErQUFBQUFBNERVRURnQUFBQUJlUStBQUFBQUE0RFVFRGdBQUFBQmU0Ky9yQWdBQUFGckw0WFFxT3lkUEJVWEZxckxiV2NDd2pSbU5CZ1VIQlNtNmE0UjZ4Y1hJbjRWRDBRb0VEZ0FBMEM1WlMwcVZucG1seUtob0RScWNMSlBKSkNNWHhHM0s2WFRLWnJNcE56ZFhHN2VtYW1EL0JGbk00YjR1QyswTWdRTUFBTFE3MXBKUzdjemNyK1RrSWJKWUxMNHVwOE15R28weW04MHltODJ5V21PVWtwS2lwUDY5Q1Ixb0VjWndBQUNBZHNYaGRDbzlNMHZKeWNtRWpaUElZckVvT1RsWjZabFpjamlkdmk0SDdRaUJBd0FBdEN2Wk9YbUtqSW9tYlBpQXhXSlJaRlMwc25QeWZGMEsyaEVDQndBQWFGY0tpb29WR3h2cjZ6STZyZGpZV0IyeGx2aTZETFFqQkE0QUFOQ3VWTm50TXBsTXZpNmowektaVEtxc3F2SjFHV2hIQ0J3QUFLQmRjVHBkekVibFEwYWprZW1IMFNJRURnQUFBQUJlUStBQUFKeVFpb29LclY2OVdrZU9IR215elk0ZE8vVHR0OThxSnllblZYMjRYQzRkT0hDZ1dXM1hyRm1qL1B6OFZ2VnpQTm5aMmMydW96RXQvZndkRG9jZWZQQkJQZmpnZzYzdUV3QjhqY0FCQURnaDY5ZXYxOU5QUDYzcDA2YzNlVEgrMUZOUDZZa25ubEJ1Ym02citsaXpabzJ1dSs0NlBmWFVVOGRzOTg0NzcrakpKNS9VWTQ4OXBwcWFtbGIxMVpRVksxYm91dXV1MC96NTgrVnl0Znh4a3VYTGwrdUdHMjdRRjE5ODBleGpYQzZYTm16WW9BMGJOclM0UHdBNFZSQTRBQUFuWk8zYXRaS2swMDQ3VGZIeDhRMzI1K2ZuNjhpUkl6SVlEQm84ZUhDcitsaTVjcVVrYWVUSWtjZHNOMm5TSkhYcjFrMFpHUmxhdEdoUnEvcHF5dGl4WTJVd0dKU1ptYWtQUC95d3hjZjcrZm1wcHFaR2YvdmIzN1IwNlZLNTNlNDJyUThBVGxVRURnQkFxMVZWVlduVHBrMlNhaS8yRzdOdDJ6WkpVcjkrL1JRYUd0cmlQbjc4OFVmdDJiTkhDUWtKdXZEQ0M0L1oxbVF5YWM2Y09mTHo4MU4xZFhXcjdrUTBwWGZ2M3JyNDRvc2xTYSsvL3JxS2k0dGJkUHdWVjF5aHYvemxML0x6ODlPS0ZTdjB6RFBQeU9Gd3RGbDlBSENxOHZkMUFRQ0E5dXViYjc2UjNXNVhseTVkZFA3NTUwdVNaczZjV2E5TlNVbnRmUDA1T1RrTjl2M2FvRUdETkdmT25IcmJsaTFiSmttNjRZWWJaRERVdms4MmI5NDhmZlBOTjhjODEyZWZmYWJQUHZ1c3lmMHRlYlNwem93Wk03UisvWHBObWpSSmdZR0JMVDcrNG9zdlZraElpSjU1NWhtdFhyMWF5Y25KbWp4NWNvdlBBd0R0Q1lFREFOQnFIMzMwa1NUcGtrc3VVVkJRa0tUYWdkV05xYWlvVUVWRnhUSFBGeFVWVmUvMWQ5OTlwNHlNREkwYU5VcGp4b3lwMTY1WHIxNzEydGJkY1lpSWlHaDIvVHQzN3RUdHQ5L2U3UFoxWG4vOWRiMysrdXZOYXZ2TU04L1VleFRzdlBQT2s3Ky92N1pzMmVLNVkzTGJiYmNwUFQzOW1PZTU0SUlMbXR6WG12RFUyZFY5UFdOaVl2VFBmLzdUOC8zN2E1V1ZsWm95Wllxa1UvZnJiTGZidFhIalJvMGJOODdYcFFDTkluQUFBRm9sSXlORHUzZnZsaVQ5L3ZlLzkydy8rcUlzTHk5UE0yYk1rTCsvdjk1Ly8zMkZoSVEwKy96VjFkVmF2SGl4L1AzOWRjc3R0MGlxRFMxcjE2N1ZOZGRjbzFtelpubmEydTEyM1hERERjclB6OWZNbVRPYmZkZkFhRFFxTEN5czBYMXV0OXNUa0VKRFErWG41OWZzMm8vbTc5L3dWKzM0OGVNMWZ2eDR6K3VZbUJpVmw1YzNXc1BCZ3djbHFVSEFRdHZJeTh2VDY2Ky9yaHR2dk5IWHBiU0szVzdYMUtsVFpiZmJUOWxBQkJBNEFBQ3Q4dTkvLzl2enNjVmlhYlROanovK0tFa2FPblJvaThLR0pMMzk5dHM2ZE9pUUxyLzhjcy9GOXB0dnZxbC8vL3ZmV3I5K3ZSNTk5RkZQMjJYTGx1blFvVVBxM2J1M0prNmNXTzg4MjdadFUyVmxwYzQ4ODh3R2ZRd1lNRUFmZlBCQm8vMlhsSlJvMnJScGttcG5tT3JTcFV1TDZqOWFlWG01M252dlBWMSsrZVdOdnBQK3dBTVBOSHBjZFhXMTV5N0kwcVZMVzkwL0d1Zm41NmV3c0RDOTk5NTdtakJoZ2hJVEUzMWRVb3U1WEM3WjdYWmZsd0VjRTRQR0FRQXRkdURBQVgzOTlkZkhiZmZERHo5SVVxTVgrOGVTa1pHaEZTdFdxSHYzN3BveFk0WWtLU3NyUzZ0V3JaTEJZTkJWVjEzbGFidHo1MDdQM1pPSEgzNVl3Y0hCbm4zcDZlbWFNMmVPbm5ycXFSYXZnWEgwUlZ4VGo5czAxNElGQy9UbW0yL3ExbHR2MWY3OSswL29YR2c3YnJkYmYvempIK1Z5dWZUODg4KzM2U1FEQUg3QkhRNEFRSXU5K2VhYmpVN3IrdXRCNFhYcmJyejc3cnVlOFI3TkVSOGZMNGZEb2FxcUt0MTY2NjF5T3AyeVdxMXlPcDI2NUpKTDFMZHZYMG1TeldiVHZIbno1SGE3TldmT25BYlQ4ZzRjT0ZEbm4zKytWcTllclhuejV1bWxsMTVxOUJHbnh0UUZEb1BCMEtvQjRrZTc0WVlibEoyZHJheXNMTjE2NjYyYU0yZU96am5ubkJNNnB6ZDh2WGFkOXUxdmZBeE9XeXN0czBtU2Z0aTQrYVQwMTVSTEw3MVVhOWV1VlVaR2h0NS8vMzNQWGEyMlpMVmE5YzQ3NzJqRGhnM0t6OCtYbjUrZit2VHBvNWt6WjJyRWlCR1NmaGxUOHVHSEh6YTRHOWpVT0pKZmorczUrdlhSN1RJek0vWE9PKzlvKy9idEtpNHVWbkJ3c0JJU0VuVE5OZGRvK1BEaGJmdkpBbzBnY0FEQUtjenBkS25HVVNPWHl5Mm55eW1YMHlXbjB5V1h1L1p2cDlQcGVlMXl1ZVIyMTc1cjYva2pkNzF0YlNFOVBWMXIxcXlSdjc5L2cybGRteG93WGxCUTBLSStKazZjcU8rLy8xNGxKU1VxS3l1VDBXaFVUVTJOekdheko5UzQzVzR0V0xCQStmbjV1dkxLSyt1TmlUamF6VGZmckUyYk5pa2pJME5MbGl6UnpUZmYzS3dhNmdKSGE2YnkvYlhZMkZpOTlOSkxldUtKSjdScDB5WTkrZVNUS2lnbzhNckY3WW5ZdHovYkV3Uk9saDgyYldueE1jT0dEV3V6L2cwR2crNjY2eTdkZXV1dFdyWnNtY2FORzZlWW1KZzJPLyt1WGJ2MHdBTVBxS1NrUktHaG9UcnR0Tk5VVTFPanpNeE03ZGl4d3hNNFdtUFVxRkZ5dVZ6YXZIbXo1L1d2clZ1M1RrODg4WVFjRG9kNjl1eXBYcjE2cWJpNFdHbHBhVXBQVHlkdzRLUWdjQUNBbHptZEx0bXJxMVZkWGEzcW1oclpxMnRrdC8veTJ1Rndxc2JocVAxVDQ1RGo1NzlySEk0Mlh4eXVxYkVXemVWeXVmVENDeS9JN1hacjZ0U3BuZ1g1Nmh6OXJ1by8vdkVQZmZqaGg1b3laWXB1dSsyMkZ2VlRVVkdoODg0N1QrSGg0UW9NRE5STk45MmsvZnYzNjhZYmI1VEpaRkpoWWFGZWZQRkZyVisvWG1heldTRWhJVnErZkxuc2RudTlQMVZWVmFxcXFwTFJhSlFrclZxMVN1UEdqZE9RSVVPT1cwTmQ0TERaYk1lY0lhb3h5NWN2Vi9mdTNldHRDdzBOMWJ4NTh6eDFuM1hXV1MwNjU4a3c4OHJMVDFwZlAyemNyQjgyYmRGZmJyNnV4Y2Qrdlc1VG05YVNtSmlvcVZPbjZ0MTMzOVdMTDc2bytmUG50OGw1YlRhYkhubmtFWldVbEdqS2xDbTY4Y1liUFkvbkZSY1h0L2d4djErYlAzOSt2YnNmamRXOWVQRmlPUndPelprelJ4ZGRkSkZuZTJGaG9heFc2d24xRHpRWGdRTUFXc25oZEtxeXF2YWl0ckxLM3VCanU5MHVlM1cxbk02TzgxejRoeDkrcUQxNzlpZ3FLa3JUcDA5dkVEaU90bjc5ZWtuU0dXZWMwZUorUWtORFBYY1dWcTVjcWYzNzkydjQ4T0dlaGY5eWMzTTk1eThwS2RHU0pVdU9lVDZqMGFpZ29DRFo3WFk5Kyt5eldyeDRjYjJ4SG8ycG16WEszOSsvMlFQRzZ5N2dtcHI1eW1BdzZNNDc3OVRWVjErdHJsMjdTbXI0R05yUmpnNmN4MXZENUw3NzdtdVhnNTVQRlZkZmZiVysrKzQ3YmRxMFNhdFhyL2FzSzNNaVB2amdBeFVXRm1yMDZORU5RbmRFUkVTTHBuQnVyZno4ZkVtcU56V3pKRVZHUmlveU10THIvUU1TZ1FNQW1sVGpjS2lpb2xMbFAvK3ByS3J5ZkZ4UlVTbUgwK24xR2d3R2cveU5SaG1OQmhtTlJoa010WDhialFZWi9BeWU3VWFEd2JNb25wOWY3ZXc3Zm41Kzh0UFBmLys4TGIrd1phdGovMXJkaGZkdHQ5MTJ6QXYyWGJ0MnFhQ2dRQ0VoSVNmMHlFaE9UbzdlZlBOTkJRVUY2YzQ3Ny9Sc1QwNU8xb0FCQXhRY0hLeHUzYnBwM2JwMXFxaW8wRjEzM2FYbzZHaUZoWVhwcjMvOXEreDJ1ejcrK0dNRkJRV3BzTEJRTTJmTzFLRkRoN1JreVpMajNuWEp5OHVUVkJ1WWpwNFJxeWsybTAxLytNTWZKQjMvTWF5NnNDRTEvUmphcngydkhUTVZuWmk2NzdGNzdybEhDeGN1MU9qUm94VWVIbjdNWSs2Nzc3NUd0OWZkYWFnTHhaZGRkbG5iRnRzQ1NVbEoyckZqaDU1OTlsbmRkdHR0VEs4TW55QndBT2owS2lxclZHWXJWMGxabWNyS3lsVnFLMWQ1ZVlXcWEycmE1UHhHbzBGQmdZRUtDQWhRVUdDZ2dvSUNGQmdRb01EQVFBVUdCQ2dnd0Y4Qi92N3k5emYrL0xlL1oxdGRpR2dyK1NmNEtNclpaNSt0OVBSMGpSMDdWczVqQks2TWpBeEprc1BocUxkZXh2RWNQZldyMCtuVU04ODhJN3Zkcmx0dXVVV3hzYkdlZlg1K2ZucmxsVmM4ci8vNHh6K3FvcUpDNTU5L3ZtZUFkOTI2R1hXUHNFUkdSdXFxcTY3U2xpMWJkTWtsbHh5M2xyclpwSTd1OTFqcTdvaUVoSVFjODk4dFB6OWZOcHROL2ZyMWs5VDBZbkxQUFBPTXZ2enlTL1hvMFVOTGxpdzU0Wm15Y0h3alJvelFoUmRlcU04Ly8xeUxGaTNTUGZmY2M4ejJtellkKy85VDNSb3FkZi9Xdm5EMzNYZnIwVWNmMVpZdFczVGRkZGRweElnUit0M3ZmcWZ4NDhlMytjOFhvQ2tFRGdDZFJsMndLTFhaVkZwcVU2bXRYR1UybXh5TzF0MnA4UGMzS2lRNFdNRkJRUW9KRGxKSWNMQ0NnZ0xyZlJ3VUdDaC9mMk1iZnlhK0V4Z1lxTm16WnplN2ZVMU5UYlBmd2YrMXhZc1hhK2ZPblRydHROT1VuSnlzYjcvOVZybTV1Y3JKeWRHQUFRUHFoWWFLaW9yYUFIZWMyYVNtVHAycXFWT25OcXYvclZ1M1NwSk9PKzIwWnJXMzJXb0hXNXRNcG1PMisrU1RUN1JpeFFwTm5qeFpkOXh4UjZOdGR1N2NxZFdyVjB1U2JyLzlkc0xHU1hUVFRUZnB4eDkvMUJkZmZLR0pFeWNxS1NtcHliYkhXMml2dXJwYVV1T0xQNTRzY1hGeGV2WFZWN1ZtelJwOS9QSEgycng1c3padjNxeC8vZXRmZXZ6eHg5V2pSdytmMVliT2c4QUJvTU9wc2xlcnRLeE1KYVUyVDhBb0t5dFh6YTltVkRxZUFIOS9oWWFHS0RRa1dHR2hJUW9OQ2ZuNTcyQ0Zob1lvd0ljWEVhZTZ5Wk1uTjJ1MTc3MTc5K3FlZSs1UlNVbUpMcjMwVXMvMnJLd3N2Zi8rKzVKcUg4K3FXMm04VHQyMHVGTHRHSTdxNnVwbTM0bG9qbjM3OXVuQWdRUHk4L05yOW94SVpXVmxrblRjOFI3ZmZmZWRKS2wzNzk2TjduZTczWHJsbFZma2RyczFjZUxFZWpNUHVkMXU3ZHk1VTRNR0RXcFdUV2k1TGwyNmFQYnMyWjRCL2krOTlGS3J6Mld4V0ZSUVVLQ2NuQndOSERqd21HM3JabjJyckt4c01DMXVhV2xwcTJ1UWFoL05uREJoZ2laTW1LQ3NyQ3k5L1BMTDJyWnRteFlzV0tEbm5udnVoTTROTkFlL0xRRzBheTZYUzhVbFpTcTBGcXVvdUVSRjFtSlZWclhzV2ZhUTRDQjFNWmxrRGplcGl5bE00U2FUVEtaUUJRWUVlS25xanEraW9rTFNzY2N5N05telIvZmNjNDlLUzBzMVpjb1UzWHJyclo1OWNYRnhDZ3dNbE5sczlremxHUnNicTdpNE9QWG8wVU54Y1hHZXRuV1ByYlRsVktZZmZ2aWhwTm9WMHBzN3NMZnVvdkJZZ1NNN08xdloyZG55OC9OcmNocmY5OTU3VDd0MjdWTFhybDNyM1UxeU9CeTYrKzY3dFd2WExqMy8vUFBIZk9jZEorYmNjOC9WNnRXcjljTVBQK2p0dDk5dTlYbUdEeCt1TDc3NFFwOSsrdWx4QTBka1pLVHk4L08xYTljdS9lWTN2Nm0zYjkyNmRVMGVkL1JqVVE2SDQ3aDNVeElTRWpSMzdseE5uejVkYVdscHpmZ3NnQk5INEFEUXJsUlcyVlgwYzdnb3RCYXJ1S1NzMmFzRE54WXN1blFKNDA2RkY3ejQ0b3ZhdkhtenJyNzZhazJhTktuQnMrSVpHUm02OTk1N1ZWWldwa3N1dWFUQkFPNkFnQUI5OE1FSENtaEc2TnV4WTRlazVqOG52MnZYTGlVa0pEVDVtRkpPVG83Kys5Ly9TcEltVFpyVXJITkt2d1NPWXcwMHJydTdNWGp3NEhvRHgrdms1dVpxMmJKbGttcWZ2VC82OFN4L2YzOE5HalJJYVdscGV2cnBwN1ZvMGFJRzc0U2o3ZHgrKyszYXZuMjdQdmpnQXhrTWhsYXRRajV0MmpSOTlkVlgrdXl6enhRZkg2L0xMcnZNODM4aFB6OWZ1Ym01bmtrVmhnOGZydi85NzM5NjdiWFhOR2pRSUpuTlprbFNTa3FLM25qampTYjdDQW9LVWtoSWlDb3JLN1Y5KzNhTkhEbFNMcGZMMDgvU3BVczFkZXBVei9tazJrZjJwTFlONmNDeDhGc1d3Q25MNVhLcHBMUk1oZFlTejkyTGlzcXE0eDRYR0JDZ0NITTR3Y0pIbkU2bnpHYXp5c3JLOU9LTEwyclZxbFc2NmFhYk5IcjBhRW5TN3QyN2RlKzk5OHBtczJueTVNbE56aGIxNjdEaGRydDE0TUFCN2RxMVM2V2xwWjVGODc3ODhrdEp0WGNqbXVPZi8veW5kdTdjcWJsejUycmN1SEgxOXJsY0xqMzMzSE55T3AzcTNidTN6ajMzM0daLzNuVlQ0aDU5WWZkcmE5ZXVsVlE3K1A3WEhBNkg1cytmTDd2ZHJrc3Z2VlJqeG94cDBPYmFhNi9WaGcwYmxKMmRyWmRmZmxsLy9ldGZtMTBmV2lZNk9sclhYWGVkL3ZHUGY3VDZISDM3OXRVZGQ5eWg1NTkvWHErKytxcmVlZWNkOWU3ZFcrWGw1ZHF6WjQrdXVPSUtUK0NZUG4yNnZ2MzJXKzNidDA4elpzeFFZbUtpS2lvcVBPMldMMS9lWkQ5bm5YV1d2dnp5U3ozMDBFTWFPSENnOHZQelBlMVhyRmlobFN0WEtpRWhRUkVSRVNvdUx0YmV2WHRsTkJwMS9mWFh0L3B6QTFxQzM3NEFUaGx1dDF2VzRsTGxGeHhSL3BIQ1p0Mjk4UFB6VTNnWGt5SXRablcxUktocmhGbW1zQk5mR1JxdFp6UWFkY3N0dCtpU1N5N1J3b1VMdFhIalJ0MS8vLzA2NDR3emRNRUZGK2o1NTU5WGVYbTVKaytlck50dnY5MHptOVRSM0c2M0RoNDhxTXpNVEdWa1pDZ2pJME83ZCsvMlBLbzFmUGh3VFpzMlRaOTk5cG4yNzk4dmk4WFM2Q3JMalNrcks1UGRibSswMzMvKzg1K2VPeVkzM1hSVGkyYnhxWnRHdDZuQWtaT1Q0NW05NjlkQngrMTI2NFVYWGxCNmVycjY5dTJyRzIrOHNkRnpCQVlHNnE2Nzd0SmRkOTJsenovL1hHUEhqajBsRnhEc0tDNjU1Qko5OWRWWFNrMU5iZlU1ZnZlNzN5a2hJVUVyVjY1VVNrcUtkdXpZSWJQWnJIUE9PYWRlb0kyTGk5TUxMN3lncFV1WEtpVWxSYW1wcVlxUGo5ZWNPWE4wOXRsbkh6Tnd6SjQ5V3k2WFN4czJiRkI2ZXJvU0VoSTgrNjY4OGtxdFg3OWVCdzhlOVB4Zm1UQmhncVpObTZZQkF3YTArdk1DV29MQUFjQ25LcXZzT255a1VQa0ZoVHBjVUhqY3FXaURBZ05saVFoWFYwdUVJaTFtV2N6bURqVUxWRWZTcTFjdlBmWFVVL3IyMjIrMWFORWliZGl3UVJzMmJKQWtYWFRSUlUyR0RVbDY2S0dIUEcybDJtQ1prSkNnd1lNSEt5a3BTVU9HREZGcWFxb1dMbHdvcVhiUnRsOC91MTRYRm81K3ZFU1NEaDgrTEtuaDR5UnZ2LzIyM24zM1hVblNsQ2xUbWgxZ3BOcTdFM1d6V2pYMW1FcmRyRk1EQmd4UXQyN2RQTnV0VnF0ZWZQRkZmZi85OXdvTEM5UEREeitzbXBvYWxaU1VxTHk4WERhYlRTVWxKU291TGxaeGNiRktTa29VSGg2dWtwSVN2ZmppaXhveVpNaHgxNHRBUThlYllVcXEvYjU3NFlVWFRyaXZwS1NrWnEzbDBzTG1iN1FBQUNBQVNVUkJWTGR2WHozNTVKT043anRXdlNhVHFjazFRYTYrK21wZGZmWFZ6YW9UOEJZQ0I0Q1R5dVZ5cWRCYXJQekRoY29yT0tMU01sdVRiYmw3MFRHTUh6OWVvMGVQMXRLbFMvV2YvL3hIYnJkYm16ZHYxdmZmZjkvZ25mNDZ2L25OYjFSV1ZxWmh3NFpweUpBaEdqeDRjTDBCNko5Kytxa1dMbHlvcXFvcWpSczNydEd4RmhhTFJSVVZGZnIrKys5MTl0bG55K1Z5YWMyYU5Tb3JLNVBCWUZEUG5qMGwxZDVkV0xod29WYXRXaVdwZGtYbW0yKyt1Y0g1c3JLeWxKZVhwNmlvS0Zrc0ZwbE1KZ1VHQnVydzRjTjY3YlhYZFBqd1lmbjUrVFc1MEdGZDRQajE1N3hwMHlaOS8vMzNrcVRLeWtwZGUrMjE5VllZUHhhcjFhcVhYMzVaOTk5L2Y3UGFBNEF2RURnQWVGMTVSYVh5Q3dxVlgzQkVCWVZGeDF6M29rdFltTHAzaTFTM3FFaEZkYlZ3OTZLRENBa0owZXpac3pWaHdnVDkvZTkvMS83OSsvWFlZNC9wekRQUDFMMzMzdHRnN1lxTEw3NVlGMTk4Y1lQenBLYW1hdEdpUlVwUFQ1ZFVHMmJ1dSsrK1J1K1VuSFhXV1hybm5YZjArT09QTjlnM1pzd1lCUVVGS1Q4L1g4ODg4NHpuTWFxaFE0ZnFrVWNlYVhTbW41eWNuT08rU3oxcDBpUjE3OTY5d2ZiMDlIVGw1dVo2NmpyYXVlZWVxMWRmZlZVbEpTVnl1OTBLRHcrWHhXS1J4V0pSUkVTRUlpSWlQQitieldiUHRwU1VGRDM3N0xQNit1dXZkYzQ1NS9Cb0ZZQlRGb0VEZ0ZjVWw1VHFZRzYrY3ZNUHkxWmUwV1E3ZjZOUjNhSWoxVDI2Tm1TRWhUTHJUa2MyYU5BZ0xWeTRVTXVXTGRPNzc3NHJ1OTJ1c0xDd1poOGZIaDZ1L2Z2M0t5d3NUTmRlZTIyOXRUdCs3ZXFycjFaZ1lLQTJiOTdzV1NNaktDaElBd2NPMURYWFhDTkoyckpsaXlkc25ILysrYnI3N3J1Ym5Ca3JJU0ZCb2FHaHFxeXNiSEFId213MmEvTGt5Wm94WTBhanh6cWRUZzBmUGx4V3ExWHg4ZkgxOWdVRUJPaVZWMTVSUUVDQUlpSWltajF1SkRZMlZxdFhyL1pNczl1WkdJMEdPWjFPR1kyOEllRUx0Vjk3VmlsSDgvazV5cTNOdTI4TEFNZFJaaXRYZHM0aEhUeVVmOHlRRVdFT1YweDBwTHBIUjhrU0VkNmlnYms0TVYrdjI2U0pFeWUyeWJuY2JyZTJiOTh1U2MxZUhPOW9hV2xwNnRHamh5d1dTNHVPUzBsSlVhOWV2WTQ1RzFSTC9QdmYvNWJaYk5ZRkYxelFyUFp1dDF0MnUxMTJ1MTBPaDBNQkFRSHEwcVZMc3k3Nm03Tk9Ra3NVRmhZcUxDeE13Y0hCSjN5dUw3LzhVaFBHTm4vY3lvbjZZZU5tL2JCcGkvNXk4M1V0UHZiSHJha2FORGk1emI0SDBESWxKU1hhbVphcTBjTllnQkxOd3gwT0FDZkVWbDZoZzRmeWxaMXpTR1cyOGtiYkJBVUdxbnQwcExwM2kxSzNxSzRLQ2d3OHlWWENHMXF5Q25kaldydGFkbkp5Y3F2N2JFemQ5THJONWVmbnArRGc0RlpkNUxkbDJKQnFGNHZyaktLN1JpZzNONWZBNFNPNXVibUtzdkMxUi9NUk9BQzBXSGxGcFhMeThuVXdOMS9GSmFXTnRna09DbFJjais3cTJTTkdYUzNtVHZmSUJ3RHY2UlVYbzQxYlUyVzF4clQ0RGhsT2pOVnFWZUdSQW8wWjBiYkJIeDBiZ1FOQXMxVFo3VHFZbTYrRGgvSlVaQzFwdEUxUVlLRGllblJUejlnWVJWb2lDQmtBdk1MZmFOVEEvZ2xLU1VsUmNuSXlvZU1rc1ZxdFNrbEpVVkwvQkJsNUZCWXRRT0FBY0V3RmhVWGFkeUJIT1lmeUc1MnFNekFnUUxFeDNkUXp0cnVpSTdzU01nQ2NGQlp6dUpMNjkxWnF5ZzVGUmtVck5qWldKcE9KZ2VSdHpPbDB5bWF6S1RjM1Y0VkhDcFRVUDBFV00rdStvR1VJSEFBYXFLNnAwWUdEaDdSdi8wR1ZsVGNjbHhIZzc2OGUzYVBWTXpaRzNhSzZNdWdiZ0U5WXpPRWFQWHl3c25QeXRETXRWWlZWVlhJNlhiNHVxME14R2cwS0NRNVdsTVdzMGNNSHk1OUFoMVlnY0FEd3NCYVhhTy8rZ3pwNEtLL0JMMjAvUHovRmRJdFNRcTg0ZFl2cXlydUlBRTRKL2thaitzVEhxVTk4bks5TEFkQUVBZ2ZReVRrY1RtWG5IdExlL1FkVlVscldZSDlJY0pBUzRuc3FvVmVjUW9LRGZGQWhBQUJvendnY1FDZFZaaXZYbnF3RE9uRHdrQnpPaGl0L2Q0K09WTi9ldlJUVExZcHhHUUFBb05VSUhFQW5VMlF0MGE0OSszUW92NkRCdnFEQVFDWDBpbFZDZkU5Vy9BWUFBRzJDd0FGMEVnV0ZSVXJQMktlQ3dxSUcrNks2V3RTM2QwL0Z4blJqQURnQUFHaFRCQTZnQTNPNzNjbzdmRVRwbWZ0a0xhNi9kb2JCWUZEdm5ySHEzN2UzdW9TRitxaENBQURRMFJFNGdBN0k3WGJyNEtGOHBXZnNWWm10L3JTMi92NUc5WTN2cGY1OWV5czRLTkJIRlFJQWdNNkN3QUYwSUU2blV3ZHlEbW4zbml5VlYxVFcyeGNZRUtCK2ZlTFZMNkdYQWdNQ2ZGUWhBQURvYkFnY1FBZmdkcnVWbFoyajlJeTlxcXl5MTlzWEhCU294SDRKNmhQZmt3V2JJS1BSSUtmVHlUb3FxS2YyZTRMeFd3QzhnOEFCdEhONWg0OG9aZWR1bGY3cTBhbXcwQkFsOWsxUTc1NDl1TGlFUjNCUWtHdzJtOHhtczY5THdTbkVack1wSkRqWTEyVUE2S0FJSEVBN1ZWSmFwdTFwdXh2TU90VWxMRXluSmZaUnI5Z1kxczlBQTlGZEk1U2JtMHZnUUQyNXVibUtzdkE5QWNBN0NCeEFPMU5SV2FXMFhaazZrSE9vM3ZhZ3dFQWxEZWluUHZGeEJBMDBxVmRjakRadVRaWFZHaU9MeGVMcmNuQUtzRnF0S2p4U29ERWprbjFkQ29BT2lzQUJ0Qk0xRG9kMlorNVRadFlCT1owdXozYWowYUFCZlJPVTJDK0JNUm80TG4ralVRUDdKeWdsSlVYSnljbUVqazdPYXJVcUpTVkZTZjBUWkdRTkhnQmVRdUFBVG5FdWwwdjdEdFFPQ0xkWFY5ZmJsOUFyVGtrRCtpa2tPTWhIMWFFOXNwakRsZFMvdDFKVGRpZ3lLbHF4c2JFeW1VeU05ZWtrbkU2bmJEYWJjbk56Vlhpa1FFbjlFMlF4aC91NkxBQWRHSUVET0lVVldVdjAwL2JVQm10cGRJK08wcENrUklWM01mbW9NclIzRm5PNFJnOGZyT3ljUE8xTVMxVmxWVlc5TzJmb3VJeEdnMEtDZ3hWbE1XdjA4TUhjR1FYZ2RRUU80QlJVNDNBb05UMURlL2NmckxmZEhONUZRNUlTMVMwcTBrZVZvU1B4TnhyVkp6NU9mZUxqZkYwS0FLQURJM0FBcDVqY3ZNUGFscHBlYnoyTm9NQkFKU2NsS2o2dUJ3UENBUUJBdTBMZ0FFNFJsVlYyYlV0TlYyN2U0WHJiZS9lTVZYSlNvb0lDQTMxVUdRQUFRT3NST0FBZmM3dmQybmNnUjZucEdhcHhPRHpiVFdHaEdqRWtTZEdSWFgxWUhRQUF3SWtoY0FBK1ZHWXIxMC9iVTFWa0xmRnM4L1B6MDRDK3ZUVXdzWitNUnFhcEJBQUE3UnVCQS9BQnQ5dXQzWHYzYStmdVBYSzVmcGtaeUJKaDFzZ2hTVEtIZC9GaGRRQUFBRzJId0FHY1pKVlZkbTNhbXFLQ3dpTFBObjkvb3dZTjZLOStDYjBZRkE0QUFEb1VBZ2R3RWgzS0w5QlAyMUpWWFZQajJkWXRLbElqaHc1U2FFaXdEeXNEQUFEd0RnSUhjQkk0blM3dDJMbXIzcm9hQm9OQmcwL3JyLzU5NHJtckFRQUFPaXdDQitCbHBXVTIvYmg1dTBxUFdpMjhTMWlZeG93Y3dsZ05BQURRNFJFNEFDL2FrNVd0SFR0MzF4c1kzaWUrcDRZa0RaQy92OUdIbFFFQUFKd2NCQTdBQzZwcmFyUnBhNHJ5RGgveGJBdnc5OWZJb1lNVTE2TzdEeXNEQUFBNHVRZ2NRQnNyczVWcjNjWXRLcStvOUd5TGlyUm8xTEJrQm9ZREFJQk9oOEFCdEtIY3ZNUGF0QzFGRG9kVFV1MGlmZ01UKzJwZy96NE1EQWNBQUowU2dRTm9BMjYzVyttWis3Uno5eDdQdHNDQUFJMFpPVVRkb2lKOVdCa0FBSUJ2RVRpQUUrUndPUFhUOWxUbEhNcjNiQXMzaGVuTVVjTmxDZ3YxWVdVQTBQRTVuRTVsNStTcG9LaFlWWGE3bkU3WDhROUNBMGFqUWNGQlFZcnVHcUZlY1RIeU56S3hDZG9PZ1FNNEFlVVZsVnEvYWF0S3kyeWViVDI2UjJ2VThHUUYrUFBmQ3dDOHlWcFNxdlRNTEVWR1JXdlE0R1NaVENZWnVWQnVGYWZUS1p2TnB0emNYRzNjbXFxQi9STmtNWWY3dWl4MEVGd1JBYTFVVUZpa0RUOXRyN2RxK01EK2ZaUTBvQi9qTlFEQXk2d2xwZHFadVYvSnlVTmtzVmg4WFU2N1p6UWFaVGFiWlRhYlpiWEdLQ1VsUlVuOWV4TTYwQ1lNdmk0QWFJK3lzblAwM1liTm5yQmhOQnAweHNpaEduUmFmOElHQUhpWncrbFVlbWFXa3BPVENSdGVZTEZZbEp5Y3JQVE1MRG1jVGwrWGd3NkF3QUcwMEs0OSs3UjVlNXJjYnJja0tUUWtXT2VPSGNQNkdnQndrbVRuNUNreUtwcXc0VVVXaTBXUlVkSEt6c256ZFNub0FBZ2NRRE81M1c3dFNOdXQxUFJNenpaTGhGa1R4cDBoYzNnWEgxWUdBSjFMUVZHeFltTmpmVjFHaHhjYkc2c2oxaEpmbDRFT2dERWNRRE80WEM1dDNwNm1Bem1IUE51NlIwZnBqSkZENWUvUEFFVUFPSm1xN0hhWlRDWmZsOUhobVV3bVZWWlYrYm9NZEFBRUR1QTRuRTZYTm16ZXByekRSenpiZXNaMjE2aGh5VElZdUVrSUFDZWIwK2xpTnFxVHdHZzBNczB3MmdTQkF6aUc2cG9hcmQrMFZZVkZ4WjV0L1JKNmFlaWcweGdjRGdBQTBBd0VEcUFKbFZWMmZmL2o1bnByYkNRTjZLZWt4TDQrckFvQUFLQjlJWEFBamFpc3NtdnRENXRrSzYvd2JCczJlS0Q2SmZUeVlWVUFBQUR0RDRFRCtKVXF1MTNmSFJVMkRBYURSZzFMVnM5WXByMEZBQUJvS1VhOEFrZXhWMWZydXcyYlZmWnoyUER6ODlNWkk0Y1NOZ0NncmYwOERxNXVBZFZUUVhaMmRyM1hSVVZGZXZQTk4xVmVYdDRtNXk4cEtaSE5aanQrdzEvSno4L1hmLzd6SDFVZFo4YW9uMzc2U1N0WHJsVE5LZlExQlNRQ0IrQlJYVk9qN3piOE1tYkR6ODlQWTBZTVVZL3UwVDZ1REFBNm5ycjFpNDRjS2ZKeEpiV3lzckowd3cwM2FOR2lSWjV0TzNmdTFCdHZ2S0VQUC95d1RmcVlObTJhYnIvOTloWWZ0Mi9mUHIzODhzc3FLeXRyc2sxTlRZMys5cmUvYWRteVpjZHNCL2dDZ1FPUVZPTnc2UHNmdDZpa3RQYUh0SitmbjBZTlMyYjFjQUR3a29UNG5qSVlETW82a0gzOHhsN21jcm4wM0hQUHllVnk2Znp6ei9kc0h6dDJyQklTRXJSeTVVb1ZGeGNmNHd5Kzkvbm5uNnVvcUVndWwwdHZ2UEdHcjhzQjZpRndvTk56T0p6Ni9zZk5zaGIvc3BycXlLR0QxQ3N1eG9kVkFVREhGaEljckRFamgyblQxaDBxT0ZMbzAxcmVmUE5OcGFlbmE5cTBhVXBNVFBSczkvUHowNnhaczFSZVhxN25uMy9lNjNVNEhJNVdIV2V6MmJSczJUSU5IVHBVMTF4empUNzk5Rk9scGFXMWNYVkE2eEU0MEtrNW5TNnQyN2hGUmRaZndzYUlJVW5xM1RQV2gxVUJRT2N3NXZUaGlvcnNxdmMvK2t3WmUvYjVwSVlmZnZoQi8vclh2OVMzYjE5ZGM4MDFEZmFQR2pWS0V5ZE8xTHAxNi9UV1cyK2RjSDg1T1RrcUtDaG9zSDNyMXEyYU1XT0d0bTdkV3ErMnc0Y1AxMnVYbjUrdkgzNzRvZDYyeFlzWHE2eXNUTE5uejlhMGFkUFVvMGNQUGZQTU02MGFMd0o0QTdOVW9kTnl1OTM2Y2N0MkhTbXllcllOR3p4UWZlSjcrckFxQU9nOERBYUQvakQ1SW4yOWRyMCsrZndyZFkwd3ExdDBsTXpoWFU3SzRxb1pHUm1hUDMrK1FrSkM5T0NERHlvd01MRFJkcmZkZHBzeU1qTDAybXV2S1NRa1JILzR3eC9xN2ErcXF0TFNwVXViN09lV1cyN3hmT3h5dWZUSko1L1VDemRwYVdsNjVKRkg1SEs1WkREODhsN3dRdzg5cER2dXVFTlJVVkdlYlQvODhJTmVmdmxsZmZIRkY1S2sxYXRYNjcvLy9hOW16cHlwdm4xcjE0bWFPM2V1N3J6elRqM3h4Qk9hTjIrZS9QMjUzSU52OFIySVRtdDcyaTRkeXYvbFhhYmtwRVRXMlFDQWt5d2tPRmlUTHBpZ0FmMzZhRWZhTHUzSjJxK2FtbU0vV2pSczJMQVQ3bmZQbmoyNjc3NzdaTGZiOWZqamo2dFhyNlovL29lR2h1ckpKNS9VWC83eUYvM2YvL3QvbFplWHB4dHZ2RkZHbzFHU1pMZmJ0V3JWcWlhUFB6cHdTTkxISDMrc3l5Ky9YQ0VoSWRxeFk0Y2VmUEJCdVZ3dXpaczNUME9IRG0zMjU3Qno1MDc5L2U5LzErbW5uNjQvLy9uUFNrMU5WZi8rL1pXVWxLUWJiN3hSQ3hjdTFLT1BQcXFISG5wSVFVRkJ6VDR2ME5ZSUhPaVVNdmNkMEo2c1h3WXFEdWlib0FGOUUzeFhFQUIwY3YzN0pxaC9NMzhPZjcxdTB3bjF0WFhyVmozMjJHTXFMeS9YbkRsek5HYk1tT01lRXhNVG93VUxGbWp1M0xsNi8vMzN0V1BIRHQxNTU1MUtURXlVMld6MjNIRTQybTIzM2RaZ1N0M0F3RUNWbEpSbzFhcFZpbytQMTlOUFA2MkFnQUE5K2VTVEdqSmtTTE0vaDdxZzByTm5UejM4OE1QS3pNelVuWGZlcVFzdnZGQno1c3pSWlpkZHBxS2lJcTFjdVZKMzNIR0hIbmpnZ1dPR0tzQ2JHTU9CVGljMzc3QzJwKzN5dk80Wkc2UEJBL3Y3c0NJQXdNbnk4Y2NmNjc3NzdsTmxaYVhtekptakN5KzhzTm5IOXV6WlV5Kzk5SktHRGgycWpJd016WjQ5V3l0V3JHaTBiWEZ4c1hidDJ0VWd6SFR2M2wzSnljbDY2NjIzOVBqamp5czhQRnpQUC85OGk4S0dKQzFZc0VEUjBkR2FQMysrUWtORGxaaVlxTi85N25mNjMvLytwNisvL2xxU2RQMzExMnZHakJuYXUzZXYxcTFiMTZMekEyMkpPeHpvVklxc0pkcTRkWWZuZFZlTFdhY1BIWFJTbmhVR0FQaGVuejU5WkRLWmRPZWRkMnJYcmwxNjdiWFhXblI4VWxLU25uMzJXYjM3N3J2NjMvLytwOS8rOXJlTnR2djY2Ni9sZHJzMWZ2ejRCdnVtVDUrdUJ4NTRRRkZSVWZySFAvNmh5TWpJRm44ZWYvM3JYOVdyVnkrWnpXYlB0bG16WnVtbm4zN1MvdjM3UGR1dXV1b3FKU2NuYThTSUVTM3VBMmdyQkE1MEdyYnlDcTNmdEZWT3AwdVNaQW9MMVc5R0RmYzhnd3NBNlBnR0R4NnM1Y3VYeStWeTZaRkhIbW54OGRPbVRkT1paNTZweXkrL1hILzYwNThhZmNQSzdYYnJvNDgrVW14c3JBWU5HdFJnLzVneFl6UjQ4R0NscGFVcEx5K3ZWWUVqT1RtNXdiYlEwRkQ5di8vMy94cU0xeGc1Y21TTHp3KzBKUUlIT29YcW1ocXQzN1JWOXVwcVNWSlFZS0RHamg2aG9DWm1KQUVBZEZ4MUYrUkhqN3M0ZVBDZ3JyMzJXazJmUGwwelo4NXNjRXgrZnI2dXZQTEtlaGZ6VGQwZFg3ZHVuYkt6c3pWcjFxd21hNWc5ZTdabXo1NnRaNTk5VnErKyttcUxCM1VYRkJUby8veWYvOU9zdHErODhvb0dEQmpRb3ZNRGJZbkFnUTdQN1hicng4MDdWR2FySGJobk5CcjBtMUhEWlFvTDlYRmxBSUJUUlg1K3ZpU3BXN2R1amU2MzIrMlNkTnhnNEhRNjlkcHJyOGxrTW1uU3BFbE50a3RNVE5SbGwxMm05OTU3VHdzV0xOQUREenpRb25yRHdzSjAzWFhYTmJtL3VycmFNNzdrNk1ldUFGOGdjS0REMjdsN2p3NGZ0WXJ0cUdISjZtcmhoeThBNEJmcDZlbVNwSDc5K2pXNnY2cXFTcElVRWhKeXpQT3NXclZLKy9mdjE5VlhYNjNRMEdPL3NUVno1a3o5OU5OUCt1YWJiOVM3ZDI5ZGVlV1Z6YTQzTkRSVWYvN3pueHZkNTNhNzljUVRUOGpwZE9xKysrNVQ5KzdkbTMxZXdCdVlwUW9kMnFIOEFxVm4vcko2YlZKaVg4WDE0QWN2QUtDKzc3Nzd6alBiVTJNcUtpb2s2WmdoNHVEQmcxcTJiSm1pbzZQMXh6Lys4Ymg5QmdZRzZ0RkhIMVZZV0poZWYvMTF2ZnZ1dXkydXU2YW1wc0cyUllzV2FlM2F0YnIyMm1zMVljS0VGcDhUYUdzRURuUll0dklLYmRxYTRubmRMU3BTQXhQNytyQWlBTUNwYU9QR2pjck16TlE1NTV6VDVLcmNaV1Zsa3BvT0hOWFYxWHJxcWFka3Q5dDErKzIzTjN0TVJseGNuQjU1NUJINSsvdHI4ZUxGZXVPTk4rUjJ1K3VkdHk3c0hEeDRVSWNQSC9ic3k4M04xWlZYWHFrVksxYkk2WFJLa3BZdlg2NzMzMzlma3lkUDF2VHAwNXRWQStCdFBGS0ZEc25wZEduRDV1MnFjZFN1VmhzYUVxd3hJNGN3L1MwQW9KNmlvaUl0V0xCQS92NysrdE9mL3RSa3V5Tkhqa2hxZWp6RWl5KytxSXlNREYxMDBVVTY4OHd6VzFURGlCRWpkUC85OTJ2ZXZIbDY4ODAzdFhmdlh0MXp6ejJTcElVTEYzcmEzWFBQUGZWK2p3VUZCU2toSVVGTGx5N1ZtalZyTkhyMGFMMzk5dHNhTjI2Y2JyLzk5aGJWQUhnVGdRTWQwcFlkYVNvcHJYMDN5bUF3Nk16VGh5a3dJTURIVlFFQVRpWFoyZGw2NElFSFZGUlVwRm16WnFsbno1Nk50bk81WFBycXE2L2s1K2VuM3IxN045ai81WmRmNnZQUFAxZmZ2bjExMjIyM05Yb094ODl2Z0RYMXh0ZlpaNSt0aHg5K1dFODk5WlNLaTR0bE5CcTFaTWtTQlFjSEt5Z29TRUZCUVFvT0R0WkhIMzJrbDE5K1daSVVHUm1wcDU5K1d1Kzk5NTZXTGwycVBYdjJLQ29xU25Qbnp1VU5OcHhTQ0J6b2NQYnVQNmdET1ljOHI0Y05QazBSNW5BZlZnUUFPSlZVVkZSbzFhcFZldXV0dDFSZFhhMHJycmhDMDZaTjgreDc3TEhIWkxGWUZCSVNJcVBScU5UVVZHVm1abXJDaEFrS0QyLzQrK1RjYzgvVlR6LzlwR3V2dmRiektGVkpTWW44L1B3VUZoWW1sOHVsanovK1dOS3haNHdhTzNhc0ZpeFlvQjQ5ZW5qdVh2emFwWmRlcWtzdnZkVHoycy9QVDlPbVRkUHBwNSt1SjU1NHdoT2k1czZkcTZpb3FCUDVNZ0Z0aHNDQkRxVzB6S2J0YWJzOHJ4TjZ4YWxQZk9QdldBRUFPcCtxcWlyTm1qWExzK0RlN2JmZnJyRmp4M3IyaDRhR0tqczdXMXUyYlBHTXBRZ0pDZEdGRjE2bzJiTm5OM3BPZjM5LzNYdnZ2ZlcyZmY3NTUxcThlSEdEdHNjYnhEMXc0TUNXZmtxU2FsZFFmK1dWVi9UM3YvOWQzM3p6aldiTm1xVWxTNWFvYTlldXJUb2YwSllJSE9nd1hDNlhObTVOa2N0VnU1SzRPYnlMaGcxdTNROXVBRURIRkJ3Y3JIdnV1VWVabVptYU5HbFNvNE83MzNyckxibmRiczlqVUFHdGVDUTNNVEZSdlh2Mzl2eE9pb2lJMExubm5xdkpreWVmMkNkd0RDRWhJWHJnZ1FjMGVQQmdIVGx5aExDQlU0YWZvOXpxUG40ejROU1htcDZwWFh0cXA4QTFHZzJhTU81TWhadkNmRndWQUtDdGZidGhzOGFQUDBkR285SFhwWFJvVHFkVDMzNjdSdVBQR09uclV0RE9NUzB1T29RamhWWlAySkNrNUlFRENCc0EwRUVGQndYSlpyUDV1b3dPejJhektTUTQyTmRsb0FNZ2NLRGRxM0U0dEduYkwrdHRkSStPVkwrRVhqNnNDQURnVGRGZEk1U2JtK3ZyTWpxODNOeGNSVm1hSHVRT05CZUJBKzNldHBSMFZWUldTWklDQXdKMCtyQmtIMWNFQVBDbVhuRXhLanhTSUt2VjZ1dFNPaXlyMWFyQ0l3V0s3OW5EMTZXZ0F5QndvRjNMT1pSZmJ3cmNrVU1IS1RnbzBJY1ZBUUM4emQ5bzFNRCtDVXBKU1NGMGVJSFZhbFZLU29vRzlrK1EwY0NsSWs0Y3MxU2gzYXF1cWRIV2xIVFA2OTQ5WXhVYjA4MkhGUUVBVGhhTE9WeEovWHNyTldXSElxT2lGUnNiSzVQSnhFRHlWbkk2bmJMWmJNck56Vlhoa1FJbDlVK1FoVFdzMEVhWXBRcnQxdWJ0YWNyS3pwRWtoWVlFYStJNVkrWFBMeG9BNkZRY1RxZXljL0oweEZxaXlxb3FPWjB1WDVmVUxobU5Cb1VFQnl2S1lsYXZ1QmgrbjZKTmNZY0Q3VkpoVWJFbmJFalM4T1FrZmpnQ1FDZmtielNxVDN5YytzVEgrYm9VQUUzZ3dUeTBPeTZYUzV1M3AzcGV4L1hvcnBodVVUNnNDQUFBQUUwaGNLRGQyYlVuUzJYbEZaS2tBSDkvRFIxMG1vOHJBZ0FBUUZQYS9SaU9DbGVOUHNyYnJoK0w5eXUvdWxSVlRvZXZTd0pPZWNGR2YzVVBETmVZaU42NkpHYW9RZzBCdmk0SkFBQjBVTzA2Y0d3dnk5SENyTFVxcUdhMVVhQzFvZ05OdWpuaGJBM3R3dlBQQUFDZzdiWGJ3TEc5TEVlUDcvNnZyOHNBT294SEJrelNrQzZ4dmk0REFBQjBNTzF5REVlRnEwWUxzOWI2dWd5Z1EvbS9XZCtxd2xYajZ6SUFBRUFIMHk0RHgwZDUyM21NQ21oakJkVTJmWlMzM2RkbEFBQ0FEcVpkQm80ZmkvZjd1Z1NnUStML0ZnQUFhR3Z0TW5Ea1Y1ZjZ1Z1NnUStML0ZnQUFhR3Z0TW5BdzlTM2dIZnpmQWdBQWJhMWRCZzRBQUFBQTdRT0JBd0FBQUlEWEVEZ0FBQUFBZUEyQkF3QUFBSURYRURnQUFBQUFlQTJCQXdBQUFJRFhFRGdBQUFBQWVBMkJBd0FBQUlEWEVEZ0FBQUFBZUEyQkF3QUFBSURYRURnQUFBQUFlQTJCQXdBQUFJRFhFRGdBQUFBQWVBMkJBd0FBQUlEWEVEZ0FBQUFBZUEyQkF3QUFBSURYRURnQUFBQUFlQTJCQXdBQUFJRFhFRGdBQUFBQWVBMkJBd0FBQUlEWEVEZ0FBQUFBZUEyQkF3QUFBSURYRURnQUFBQUFlQTJCQXdBQUFJRFhFRGdBQUFBQWVBMkJBd0FBQUlEWEVEZ0FBQUFBZUEyQkF3QUFBSURYRURoT2d1aWdjRTJKRytXei92dDNpZEUxZmM1VnNESEFxLzJZL0lNVkh4YmwrZU5Od3kwSm10bDNndnk4Mm92M2RRMDBxYjhweHZNSEFBQ2dvL0gzZFFIdDFRVXhROVhIMUUwcjk2OVRTVTFGbzIxNmhGaDBWWi94R3RPMXZ3eCtmdHBYZmxnN2lnK2N0QnJEQTBMMDFORHBpZ3Z0S2ttcWRGWnI1WUYxWHV0dmZMY2szZER2Zk0vclA2eGQwT1o5bkJIWlgzK0svNDM2bXJwTGtySXJqdWlMdkIxdDNzL1JBZzMrT2p0Nm9GYm5wN1Q1dVg4WE8xelRlcDNwZWUyTnJ4a0FBSUF2Y1llakZjd0JvYnFxejNqOXJzZHdMUng5dlM3ck9hYlJkdFhPR28zcTJsY0d2OXIzNFp0cTV5MmxOWlhhWTh2M3ZMNjA1eWgxQ1FnNXFUVzB0Zml3S0UvWWtLU3IrcHlqY0M5K1RrWS9nKzVKbXFKYkIveFdkdzJjckVBREdSMEFBS0FsQ0J5dGNIWGZjMlR5RDVZa2hSZ0RaUTRNYmJSZFliVk4zeDdlNlhrOTNKS2cwOEpqVDBxTmRWN2Z0MFkxTG9lazJsb3ZqaDF4VXZ0dmE2dXlOK3BRcGRYejJ1UWZyQmtKNDczVzMwMzlMOURwWGZ0S2tzNk9IcWg1dy82c3lFQ1QxL29EQUFEb2FBZ2NMWFI2MTc2YTBHMnc1M1ZSdFUxdjcyLzZNYVgvSE53azkxR3ZyKzkzM2trZGQxQlViZE1udVZzOHJ5ZjFHT0gxc1J6ZTVIQTd0WFR2Ti9XMm5SOHpSSWxkZW5pbHY4OE9iVlZ4OVMrUHpQVTN4ZWpaRVRQVTc2aTdMQUFBQUdnYXo0ZTBnTWsvV0xja1hsaHYyMnQ3djFHbHM3ckpZdzVVSE5HYXcyazZ0OXNnU2JVWHJPZDFINkxWK1NjMjdtRFYyWE5hZFZ5WGdCQ3RHSHRIczlzZlBhYmd2WEYzZXo3Kys2NlA5WDNCcmxiVmNLSTJGZTNSanVJREdoSVJMMG55azNSRHYvTjA3OVovMVF0M2JXR1BMVjl6dC8xTGp5VC9VVDFDSWlSSmxzQXdQVG4wejNvdS9XTnRLdHJUeGowQ0FBQjBMQVNPRnBqVmY2SzZIdlU0elkrRmUvUmRRZnB4ajF1ZXRWWmpvd1o0bnYrL3B1ODUybGFjcFNQMk1xL1Y2ZzExWTFFa3ljL0g4ME10MjdkR0MwYk04RlRobGhRUkdDWnJkWG1iOTVWZlZhTDd0cjJsaDVPbnFhK3BteVFwMkJpZyt3YjlYa3Yyck5abmg3YTJlWjhBZ003SjRYUXFPeWRQQlVYRnFyTGI1WFM2ZkYxU3AyUTBHaFFjRktUb3JoSHFGUmNqZjZQUjF5VzFhd1NPWnZwdGorRWFGejNRODlybXFOS2l6TStiZFd5aHZVeXJEdjZveStQSFNxcTlVL0tYMHlicG9lM3Z5TjBHNzhublZCYWQ4RG1PRmhmU3RVM1A1dzE3YmZsYWUzaW5Za0lpOVBiK2RkcGkzZWZWL2twcUt2VFFqcFY2YVBCVURmeDVISTdCejAreitrK1VPU0RVcTdOL0FRQTZCMnRKcWRJenN4UVpGYTFCZzVObE1wbGs1RUxYSjV4T3AydzJtM0p6YzdWeGE2b0c5aytReFJ6dTY3TGFMUUpITS9RMWRkZk12aFBxYlZ1eVozV0wzazMvOTRFTitrM2tBTS82RklQTnZUUzk5MWw2YS85M0oxU2J5KzNXclp1V250QTVmdTI5Y1hmWHU1dlJGczdwTmtoL09XMVNtNTZ6enNQSlU5djBmRTFOVFZ2aHNPdXhsSGQxMzZBL2FPalBqM1BaWFRYYVZyemYweWJFR0tpdVFjMGZWTjdGdi80TVczVlRHRGRYVGtYYmhrMEFnRzlZUzBxMU0zTy9rcE9IeUdLeCtMcWNUczlvTk1wc05zdHNOc3RxalZGS1NvcVMrdmNtZExRU2dlTTRJZ0xEZFArZzN5dkE4TXM3REYvbHA5U2JmYW81SEc2blh0ejlYLzF0K0JVeSt0V08xZjlqL0puS3F5cldWMTVZMytGb1k2TUc2SzlKVXp5dldldWg5YXFjTlhveTlYM2ROK2hTRFltSTEveTBENVJlbXVQWlA4S1NVTzlyQUN3akN3QUFJQUJKUkVGVTNWSXZuejZ6UmUzNXR3U0E5cy9oZENvOU00dXdjWXF5V0N4S1RrNVdhc29PalI0K21NZXJXb0hBY1F3QkJuL2RQK2ozaWd6cTR0bVdVMUdrSlh0V3QrcDhlMjM1ZW12Lzk1cVJjTFpuMnkySkY4cGFYZDdpUjRMcXhvNjQzRzA5VExyMjNHMTloNk1qcVhFNTlGVHFCMHJzRXFPZFI0VU5BQUJhSXpzblQ1RlIwWVNOVTVqRllsRmtWTFN5Yy9MVUp6N08xK1cwT3dTT0poajlESm96OEpKNjA2MVdPS3YxOU03L3FNcFowK3J6L24vMjdqczg2aXI5Ky9oN1NqSXBrMHg2SUJBSVBaQUFBV25TcElvb0ZoQlhkKzJ5S3RoK0xydXJJdXV5S0F1cmEwV3dJcTZQaUhWUlVSYnAwanRDU0NCQUlJRjAwcE5KbVV4Ny9oZ3laRWliMUFua2ZsMlhsNWx2T2Q4elVYUStjODY1ejVxVS9mVFFoakl5cUxmOU9mUDYzY0hyQ1Q5eElEZlI2WGJlU1BpNTBYMm96MXVuMWpWN215Y0tVL24zeWJWT1h6OGhOTnErL3dYQXArZTJ0YWxGOWlhcldjS0dFRUtJWnBHZFYwQy9xR2hYZDBQVUl5d3NqSk1uNGlWd05JSUVqaG9vZ0tkNjM4U3d3QjcyWTFiZzdZUjFwSmJtTnJuOWQwK3ZKOHpUbndqdllBRGNsQ3FlNjNzYjc1NytoZTBYVHpqZHpwQ0FIc3lQbXQ3ZzV6dGJVcmM1cCt0a0c0cklOaFE1ZmYxQS93aUgxL3R6RThrcUwyeTIvampMejgyTEFtTnAvUmRlc2lmbmRJTitiL2RHakdabStBajdhNWtpSllRUTdVKzV3WUJXSzV2S3RuVmFyWmF5OG5KWGQrT3FKQnYvWFVHQmdpZDZUYkh2bTFIcC95VnQ1MkF6N2JsUWJqYnlTdHgveVN3dnNCOVRLWlE4MitkbUh1eDJnMHhuQWpSS3h5eHNhTUtvVW1OMThncmczU0dQOE9mSWFYaXJOYTMrZkNHRUVPMkQyV3lSYWxSWEFaVktKV1dLRzBsR09LcFFLWlQ4WDUrYkdWT2wvQzNBejJsSCtDSDFZTE0rSzY5Q3o5OWp2Mkh4d044VFZHV055QjJkaDlMVHB3TnZKYXdqcjBKZlp4dTVobUtuRnE4SGFYem9wK3RzZjkzUUJlK3U0S0Z5ZDNoZGJtbmR3Qkhncm1WQjlFeTBhZzlHQjBmU3h6ZU1OeE4rSnFFb3ZWWDdJWVFRUWdoeHRaUEFjWW1ueXAyLzlMMlZ3ZjdkSEk3dnVIaVNsZWUydHNnenN3MUZ2QlQ3TlF2Nno2U0RoNS85ZUxRdW5IZXZlNWovSkcxblUyWnNyZmNubFZ4MGFyM0Z5S0RlRG9HakpkWm9ORGNQbFp2OVp5dldWaC9oQ1BIUW9WRmU3a093eHBkRkErN2h5L083V1pPeXY5bDNOQmRDQ0NHRXVGYkpsQ3BzSHlhWERQeER0YkN4S3p1QmQwNy9yMFUvWEdhV0YvRDgwZFdjS2M1d09PNmwxdkJFcnh0NVpjRGRkUE1PYWNFZXRFMmVWVVk0eXN6R1Z2K0FuMUNVeHR6Zi9oK0p4Wm4yWXlxRmt2c2l4akEvYWdaYXRVY3I5MGdJSVlRUTR1clU3a2M0QnZ0MzQ5aytOK1BqNXJnQjI4N3NCTjQrdGE1RnlzNWVxY2hZeWt1eDMvQk1uNXNZR2RUSDRWeTBMcHczQmovQTd1d0VWcC9mUlVaWlFiWDcvOVRubGpyYnJ6cGx5NW5yTThyeitlcThhM2ZPcnZxQnZzeGtjRWtmY2czRnZCajdGWE42VFdaOFNKVDkrSFVCM1hsOTBQMjhkdkpIenVrdnVxUnZRZ2doaEJCWGkzWWRPSVlGOXVDRmZ0TzVjb24ydXZRamZISjJHOVpXL0Y3ZFlESHk3NU0vTVRVc2xZZTdqWFBZYUZBQkRBdnN5UzhaeDJvTUhHTkQramJvV2ZWZGY3bzR3K1dCbytvaTdVQ05qOU9WdFJyaXhXTmYxbHZhMW1neHNmVFVlbEpMODdndllvejkzNVZRRHgyTEIvNmVKdyt0SkxjTmxlc1ZRZ2doaEdocjJ2V1Vxc041U1J6TXZWeDV5Z3A4bnJTREZXZTN0bXJZcUdwOSttODhmL1FMenBma1ZPbVhsVGNTZmlhK01NVWxmWEtGMXBpeVZHSjJmdVJrVGNwK1hqM3hBNFlxaTljL1Q5b3BZVU1JSWNSVmIvTGt5VXllUEpteXNqSlhkMFZjbzlyMUNJZlphdUgxaEo5NE5lWVBoR3AwdkhYcWZ4ektPOHN6dmFjeVBqU3EvZ2FhMGYvU2Y3UHZZSjVVY3BFLy8vYi91TDN6VU83dWNqMWZudDlkNTZhQTllM2RNREtvTjMvdGU1dlQxN3VhVnUyQlN0SHlXYmkwZ1ZPMTl1Y21Ndi9ZVjh5UG1zR216RmpXcFI5cG9aNEpJWVFRaldleFdQakRILzVBYm00dVk4YU00ZTkvLzd1cnUrUlNCb09CZ3djUE1ucjBhRmQzcGQxcTE0RURiRk5tWGozeEl5cUZrdlN5ZkpmMXczQkYyVmV6MWNLYWxQMXN2M2lpM1gyTEhxenhkWGg5SURlUlRabkhtOXp1M1YydnA2ZTJnLzExUXdNSHdGbDlGczhjL2hTOXlYSGpuNGU2amVQMnprT2EzTWZHVGgxcjZ5RlNDQ0ZFNnpsMDZCQzV1YmFOaXZmdTNVdFJVUkcrdnI3MTNIVnRNaGdNM0hubm5SZ01Calp0MnVUcTdyUmI3VDV3QUM3WndmcEtGUlpUamNmYlc5Z0FDUFp3WE9RZVg1aktvV2JZZEhGNjU2SDJuNjFBbWJtaVVlMWNHVGFFRUVLSXRtVERoZzBBOU9yVml6Tm56ckIxNjFidXVPTU9GL2ZLTlN3V0N3YURhNHJQaU1za2NOVGd2Nm43MlpvVlYrdjVUbDRCek80NTJmNzZoOVNESE00NzE2Qm5hRlJ1L0MxcWh2MjF3Vnh6NEtqTjdKNlRIVXJIMXFXaFZhcXFjc1dlSGFGVjlpUUJISFprYndxdktndlJTMDBHMlV0RENDSEVOYWU0dUppOWUvZWkxV3E1OTk1NytjYy8vc0dHRFJ2YWJlQVFiWU1Famhxa2xlYVJSbDZ0NTYvY0JUdStNSlc0Qmk3bzluUHpjbmhkMndoSGJVWUc5YTVXeXRkWkRhbHE1WXJBRWVrYjV2QzZ1UUpIMVlCVzBzeWpGR3RTRDdBcHEvWk5HcXZTdVhueGoraTdIQ3FSZlo2OGsvMjVaNXExVDBJSUlWd2o4Vnd5c2ZFSlpHUmxZVFRXLy8vM2dRTUhOdHV6dDIzYmh0Rm9aTktrU1l3WU1RS2RUa2RpWWlMbnpwMmplL2Z1RFc3dndvVUxyRnExaWlOSGpsQmFXa3FIRGgyWVBIa3lkOTExRjJxMTdXUGtiNy85eG5QUFBZZUhod2VmZi80NWZuNlh2empNek16azRZY2Z4dDNkblJVclZoQWNIQXpZRnFvRHJGMjdsaE1uVHZERkYxOXcrdlJwRkFvRmtaR1JQUHp3dy9UcjE2L1JmYXI2akpwZXkvU3ExaVdCb3hFQzNMMGRYamRtMnBPYjB2RlhYMkZwM1oyMDI3SkkzMDcybjh2TlJ0SkthdzkvRFZHMTFLNitrWHQ3OVBicHlEMWRSN0V1L1FoSDhwTHMxY3lLaktVVUdVdWRhdVAyWGtNZHdzYnA0Z3krVHpuZ3NzcG9RZ2dobWtkWmVUbmJkdTdsZE9JNUF2Mzk2QkhSRloydkR3ckZsUVg0cjdqUGFHbTJQdnp5eXk4QVRKZ3dBWlZLeFEwMzNNRGF0V3Zac0dFRGMrYk1hVkJiaHc4ZlpzR0NCUmdNQnJwMjdVclhybDA1YytZTUsxZXVKQzR1amtXTEZxRlFLQmcwYUJEanhvM2oxMTkvNVlzdnZ1REpKNSswdDdGaXhRcE1KaE9QUGZhWVBXeFV0V25USnBZdFcwYlhybDJKakl6a3pKa3pIRDE2bEwvKzlhOHNYNzZjaUlpSVJ2VUpZTWlRSVZnc0ZvNGNPV0ovTFZ4REFrY2poSGpvSEY3blZEUThjTGhmRVRnTURSemhlR0RmY3FldnZacXFWSFh5RENEQVhXdC9mYW9vSGJPMTZmOGhWdUFZT0JvN3duRjlVRzhHK1Vjd3lEK0NpK1dGL092RWp5U1ZPTC81WDA5dEJ5WjFpTGEvTmxzdExEK3pRY0tHRUVKYzVTd1dDOS8vdklIaVlqMjMzRGlCWGoyNk9YM3Z0ajJIbXFVUFNVbEpuRGx6aHFDZ0lQdW95WVFKRTFpN2RpMWJ0bXpoMFVjZmRSZ0JxRXR1Ymk2TEZpM0NaREl4Zi81OHhvMGJCMEJoWVNIUFBmY2NCdzRjWU92V3JVeWNPQkdBeHg5L25QMzc5L1B6eno4emMrWk1Ra05EU1VoSVlQdjI3ZlRwMDZmV0tWMmZmdm9waXhjdnRvZUI0dUppL3ZLWHYzRHUzRG0rK3VvclhuamhoVWIzYWNtU0paU1ZsWEhiYmJmWlh3dlhhTmY3Y0RSV0QyMm8vZWVDaWhLS2pRMnZXNjFSdVRtOHJtamdHbzVyMVpYVHZlS0xtbWZ2RVUrMUJrV1ZMUjRidS9CN1dHQlArOCtCR2greURVVk8zNnNBSHUwNTBhRWYzNmNlNEVLVlBWZUVFRUpjblE0Y1BrcE9iaDR6YnIycFFXR2pPVlV1Rmg4M2JwejlXLzZvcUNnNmRPaEFZV0VoKy9mdmQ3cXQ3Ny8vSHIxZXo4eVpNKzBmN0FGME9oMnpaczBDSEtjbEJRVUY4Y0FERDJBeW1manNzODhBK1BEREQxRXFsZnpwVDMrcWRaVG5EMy80ZzhQSWc0K1BEdzgrK0NBQXNiR09VNVViMmlmUmRramdhSVR1VlFMSFdYMVdvOXJ3dUNKd05MWmlrak11R29yWWNmR2svYSsyU2dHTUMzR2NyM2s0TDZsWjJyNXlJOEhpUmdTT2NLOUF3ano5N2E5akN5NDBLTGhNQ0kybXQwOUgrK3ZVMGx5K3ViQ3YxdXM5Vkc1RWVGY2ZmaFpDQ05HMmxKV1hjK0RJTVliRTlDYzRLTkFsZlRDYnpXelpZdHZQYThLRUNRN25LbDlYVHJkeVJtVTR1ZW1tbTZxZDY5T25Ed0NKaVk1N2hFMmZQcDJJaUFnMmI5N01sMTkrU1Z4Y0hETm16S0JIang2MVBtZk1tREcxdHArZjc3aGRRV1A2Sk5vR21WTFZRTjIxb2ZoV1dhemQyTUNoVVRvR2p0SkdCbzVsUXg1cGtYdWVPclN5TWQxcGtoai9iZzdUMVM2VTVuQ3VrYi9mSy9sZXNjQmUzNGhScWVGVlJqY0E5dVNjY3ZyZUFIY3REM1VmWjM5dHNWcDU1L1I2akxWTXBZdnhqMkJPejhsb1ZHNzgzK0gvVU9qaytoQWhoQkN0TC9sQ0toYUxoWWd1NFM3cncvNzkreWtvS0NBOFBKeGV2WG81bkpzNGNTS3JWNi9tNE1HRDVPZm40Ky92WDBzcmwyVmtaQUR3OE1NUDEzcE5jYkhqbEhLVlNzWFRUei9Obi8vOFoxYXVYRWxvYUtoOXRLSTJPcDJ1MmpFdkwxdGhIWlBKOGYrUmplbVRhQnNrY0RUUTlVR09mNGhqQzg0M3FoMHZ0V09scThhT2NIVHlER2pVZlczUjc3dU9kSGk5UGV0RXM3WHRxM1lNSEkwWjRiZytxSS85WjdQVnd2NDZkbisvMHB4ZWt4MUdXZGFrN2lleE9MUEdhNjhMNk81UU12bXAzbFA0Wi96M0RlNnZFRUtJMWxGWVpQdVFHeFRrdXY4blYwNm5Ta2xKcVZhZHFWTGxLTWpNbVRQcmJjOWlzYTJmSERSb0VDcVZxcDZyTC9QejgwT3RWbU15bWRCb05FNnZHWEZHWS9za1hFOENSd01vRlFyR0JGOWVZMUJrTE9Oa1VWcWoycnB5RDQyeVJsWk51bFlNRGVoQnJ5clRqWXdXRTlzdXhqZGIrMWVPY0JRMWNJUWoxRU5IZDIySS9YVmNRWXJUYTNmR2gwWXhKT0R5Y1BMNWtoeStQciszMXV0L3kwL2lkSEdHZmZyVmtJQWVUT2s0a0EwWnh4clVaeUdFRUszRWFpdjg0ZTdtVnMrRkxhT3dzSkFEQnc0QUVCNWU4eWhMYVdrcHVibTViTml3d2FuQUVSQVFRRlpXRm4vKzg1OEpEUTJ0OTNvQXE5WEs2NisvanNWaVlkU29VZXpldlp1dnZ2cUsrKzY3ei9rMzA4eDlFbTJEQkk0R0dCMGNTV2lWS1Q4SGNoT3hXQnRYWGFocXhTUm9ualVjYnlUOHpLN3NoRWJkT3pvNGtqOUhUbXR5SHhyRFErWEdyQjZPODAwM1pNU1NYMUhTYk0vd3U2S1VjVU1EeDZncW94c0FlM05QTzNWZm9MdVdXZDB2dnplanhjU2JDVDlqc3BwcnZjZGl0YkwwOUhyZUd2U0F2WHp5UTkzR0VWdHdub3l5NXRtVFJBZ2h4TFZqOCtiTm1Fd21JaU1qZWZmZGQydThKanM3bTN2dnZaZms1R1JPblRwbFgvTlFtNmlvS0xLeXN0aTNieCszMzM2N1UvMVlzMllOSjArZVpOcTBhY3lhTll2ang0K3pldlZxeG8wYlIrZk9uUnY4dnBxalQwcmw1ZVhLSnBPcFdVZGNoUE5rMGJpVDFBb1ZkNFdQY0RpMlB1Tm9vOXVyT3IzR0NwU1oyLzQrSE5OM3ZtNy9xN0hCcGlZUGRSdm5FT1FxTENiK20rcDhKUTFuK0xsZEdUZ2F0aWJpK3FEZTlwK3RXTm1mVS84bWZVcUZnajlGM3VJUUxqOU4yczZGMHZxclVxV1Y1ckg2L0c3N2F3K1ZHOC8wdmhsbFBiWGNoUkJDdEQrVjA2bHFtMG9GRUJ3Y2JLOEd0WEhqeG5yYnZPMjIyMUFvRkt4Y3VkSStlbEtwdExTVWI3NzVodlQwZFB1eDlQUjBQdjMwVTdSYUxRODk5QkJhclpiNzc3OGZvOUhJMjIrLzNaaTMxZVErQVdnMEdqdzliYk1jS3F0ZVZVN05FcTFIWXA2VDd1NTZQWjI5TGxlZWlDMjQwS1FGelQ1VjFoUVl6TVoydXcvRHNNQ2VUT25vdU1QcTk2a0hLR2pHMFEyQUlJMlB3K3VHTE1JTzlkRFIwNmVEL2ZXSndqUUtuTGovM29neFJPa3VEMjBmekR2TCt2VGZuSDd1MnJSRGpBbU90RmRGaS9RTjQ0N093MWlUMHJ4aFRBZ2h4TlhyekprekpDVWxvVmFySFVyRjFtVHExS2tjUEhpUXJWdTNNbnYyYk56cW1BSVdGUlhGdmZmZXk2cFZxNWcvZno0ZE8zYWtRNGNPbEpTVWtKU1VoTkZvWk1RSTJ4ZXhWcXVWTjk5OEU0UEJ3Q09QUEdKZkNIN3JyYmV5ZHUxYWpoMDd4b1lORzVneVpVcVQzbXREK2xUVnFGR2oyTHg1TXkrOTlCS1JrWkZrWldXeGF0V3FKdlZGTkl5TWNEaGhXR0FQN3F3eXVtRUZ2cXp5N1hOamRLeFNYald2UXQra3RxNVdQYlVkK0ZPZld4eU9KWlZjNU5zNlNzVTJWdFZTeGxZZzErRDg3M3hNY0tURDY3MDU5VStubXRacE1ETTZEN08vempZVThlNXA1OHNSZ20xcTFmSXpHeDJtN2QzVFpTUmR2SUlhMUk0UVFvaHJWMldwMitIRGgrUHI2MXZudGRkZmZ6MStmbjdvOVhwMjc2Ny9jOHlERHo3SVAvN3hEMkppWWlncUtpSTJOcGFjbkJ5R0RSdkdraVZMNk5LbEN3RHIxcTNqMkxGamhJZUgyemZaQTF2VnFzY2Vld3l3N2NsUldGalkyTGZaNEQ1VjllU1RUekpod2dUYzNOeElTRWlvc1RLV2FGa3l3bEdQL241ZG1CczVqYW9UV1RabnhwTFF5TVhpQUc1S3RjTitEQmZMbS80SDhHb1Q2cUZqZnRRTWgvMUl6RllMUzArdGI1YWR4YXZxcmcybG82ZWYvWFdPb2FqT05SUlhHbDJsVUlBVjJKOWIrM1FxQmZDN0xpTzV1MHJGTFpQVnpHc24xelpxZzhna2ZSYWJNbVB0bzBCdVNoVlA5N21KNTQ5KzBlajFRMElJSWE0ZFR6LzlORTgvL2JSVDE2clZhcjc5OXR0cXgrdmFMRy9VcUZHTUdqV3F6bmFuVFp2R3RHazFyd01kTVdKRWplM1g5VXhQVDg4bTk2a3FyVmJMdkhuem5MNWVORDhKSEhVWUdkU2IvK3R6TSs3S3k3K21DNlU1ZkhKMlc1UGFuUmdhN2ZCQk82RW92WTZycng3T3JpL280aFhFMy92UHhNL2R5K0g0aDRtYlNDN0pidFkrcVJVcS9uakZndlM0UXVkM0wrL2lGVVJYNzhzakNtZUxNOGt4MUZ6anU0dFhFSTkwSDg5QS82NE94ejg1dTQyenhabDRxZHp4VW12d1ZtdndVbW5zUDN1clBmQlZlNkp6ODhUWHpRdGZOMDkwYmw3Mm42Lzh2ZmJVZG1CNjUySDhWNlpXQ1NHRUVPSXFJSUdqQm01S0ZYL29PcHJiT3c5MUdObklyeWhoY2Z6M0dDeU5YK0RkMjZjakQzUWI2M0RzVU43WlJyZFgxY1BkeDNIUEZYdFpPT3ZLTXIyTjBjWHI4cTdZdGExSjZlTWJ4dCtpWmxUYitYdE42Z0UyWlI2djl4bTlmRG95TFd3d0Z3MkY1QmlLeWEvUWsxOVJTckd4REwycEhJUEZoTWxpeGxQdFRxUlBHUGQwSGVsUWJoZGc1MFhuRjd5UENibGlPbFVkb3h1VE93eW9GallBN284WXcyTTlKNktnK1JaODM5MWxKQWR5RTBrcHpXMjJOb1VRUWdnaFdvSUVqaXYwOSt2Q296MG1FbDVsZ1RqWXdzWS9qbjlMVmkzVG4xN3UvenNzV01rMUZKTlhvYWZNVklIQllzSmdNVkpoTWVHbDBoQ2w2OHoxUWIxUktTNHZuVGxSbU5ybzNjcXZGT0N1YlpaMmF1S3VWSE4veEZqeUsvUVVHc3NvTnBWUlpxN0FZRGFpVkNqcDY5dUpDYUZSOXV0cm1qNDBOV3dRRDNjYmg1dlNjYk9lN1JkUHNDcHBoMVA5S0RhV01UYWtiLzBYMXVKVVVUcS81U2M1ZGEwQ3VDR2tuOE94dXFwVHJVcy93aTJkQmxVTEZsNVhsRUJ1S0N0UVlpckhhclhpYzJrL0VUZWxpcWQ2MzhRTFIxZTMyNElEUWdoeHJWQ3BsSmpOWnRuTXJvMnovVE9TNWMrTklZSGpra2pmTUg3WFpTU0QvQ09xblR0ZmtzTS80OWVRYlNpcTlYNnoxVUpNRGZmV3BkeHM1UDNFMnVjb3RpVVZGaE9qZ3Z2Z2Y4VitGclZKS01xdy8reWxjdWVwM2pjNWxKYXR0RDc5Tno0K3U4WHBqOHhaNVFXVW00ME9VOUtjbFY5Undoc0pQenQ5ZlpRdW5HRE41UVY0YWFWNXBKWGwxWHA5Wm5rQkIzUFBNU3l3UjYzWFZDb3pWMUJrTEtQUVdFcEJSUW1GeGpJS2pTVVVWSlJTWkN5OWZNNW9HNzB4V3kwRWFYeDQ5N3BIN08rOXQwOUhidTAwbUxWcGg1MStUMElJSWRvZUQ0MEd2VjR2aTVuYk9MMWVqNmVIUi8wWGltcmFmZUR3ZGZQaXBlZ1o5TlIycVBIOHBzempyRGk3aFFxTHFjNTJVa3Z6R2hRNGlvMWx2SHJ5UjFLYmNVcE1TMi84bDF5UzdWVGdzRml0cktteWo0YlphcTF4OU9XYkMzc2JYTzNMQ21TVTU5UE5PNlRlYTZzNm1IZVdEODVzYWxCRnNIRlZSbXlnN3NYaWxYNU1PNGpPelpQOGloTHlLL1FVR0V2SnJ5aXhoNG1DU3dHanZuK2ZhcEpqS09hYkMzc2RwdVQ5dnV0b2ZyMTRzc0g3aWdnaGhHZzdnZ1A4U0U5UGw4RFJ4cVducHhQa0wvK01HcVBkQjQ0aVl5bjdjODVVQ3h4cFpYbDhsTGlaMklJTFRyVnpUcDlGUVVVSkhpcDNOQ3EzR21mcm02MFd6cGRrc3o4M2tmK2wvNGJlVk40TTc2RDFPRk5OSzdra204K1N0bk9xeWtKNGc4WElvdmcxTEJuNGV6cDdCYUkzbGZQdTZWODRrSnZZcUg1OG1MaVpNQTkvdk5RYVBGWHVlS3JjMEtqY2NGZTY0YVpVb1ZJb3NWZ3Q2RTNscEpYbGN5dy9tZlN5L0FZL1oxTm1MQlVXRTljSDlzYlAzWXY5VHZUM1JHRXFMeHhiM1ppMzVaUzFhWWVZRUJwRlo2OUFMcFRrOE5IWkxSSTJoQkRpS2hmZXFRTUhqOGFUbjk4QmYzLy8rbThRclM0L1A1L2NuR3lHRFlwMmRWZXVTZ3BUU2Y1Vk53Rjg1dUVWemQ3bU03Mm5NajQwaW92bGhmdzNaVDlic3VJYVhaNVZBYmdyM1ZBcGxTaFJvRkFvTUZ2TWxKb3JtcmZUZ0YrVkVZY1Nrd0ZqSTc0NWQ1YW55aDF2dFFhbFFvbEtvVUNKRXFYQzl2NHNWaXVGbDZiLzFDYkVROGVzN2hOWWNYWkxuZFBUMmhxbFFrRS8zODdFRjZhMGlkVVMwYnB3dW10RFdaZCtwTmxMQ0FOOGQ5MGZtNzFOSVlTNGx1MDdlSVI5aDM3ajJUbXpHdDFHZm1FUkp4UFBFeDBkTGFHampjblB6eWN1TG82K1BidmlyNnQ3cnhOUnMzWS93bEhwL2NTTjdNODl3OEc4czAzZTM4Q0s3VnQ5bXYrellEWE52U04zWGNyTUZaUTFJVFJkTEM5a3lZbnZtN0ZIcmNOaXRUYW9sRzVMaXl0TWFWUDlFVUlJMFhUK09sLzY5dXhLZk54eEFvT0NDUXNMUTZ2VnlrSnlGekdiemVqMWV0TFQwOG5OeWFadnp3Z0pHMDBnZ2VNU284WHMxSlFaSVlRUVFvaVc0Sy96WldoTUZDbHBtWnc4RVU5WmVUbG1jeXQ4ZXltcVVhbVVlSHA0RU9TdlkyaE1GR29KZmswaWdVTUlJWVFRb28xUXExUjA2OUtKYmwwNnVib3JRalFiS1NZc2hCQkNDQ0dFYURFU09JUVFRZ2doaEJBdFJnS0hFRUlJSVlRUW9zVkk0QkJDQ0NHRUVFSzBHQWtjUWdnaGhCQkNpQllqZ1VNSUlZUVFRZ2pSWWlSd0NDR0VFRUlJSVZxTUJBNGhoQkJDQ0NGRWk1SEFJWVFRUWdnaGhHZ3hFamlFRUVJSUlZUVFMVVlDaHhCQ0NDR0VFS0xGU09BUVFnZ2hoQkJDdEJnSkhFSUlJWVFRUW9nV0k0RkRDQ0dFRUVJSTBXSWtjQWdoaEJCQ0NDRmFqQVFPSVlRUVFnZ2hSSXVSd0NHRUVFSUlJWVJvTVJJNGhCQkNDQ0dFRUMxR0FvY1FRZ2doaEJDaXhWeVZnY05EcFhaMUY0UzRKc21mTFNHRUVFSTB0NnN5Y0lTNis3cTZDMEpjaytUUGxoQkNDQ0dhMjFVWk9JYjVkWFYxRjRTNEpzbWZMU0dFRUVJMHQ2c3ljTnphWVFEQjdscFhkME9JYTBxd3U1YmJPZ3h3ZFRlRUVFSUljWTI1S2dPSGw5S05PUkZqWE4wTklhNHBUMFNNeFZQcDV1cHVDQ0dFRU9JYWMxVUdEb0FCUHAzNGUrK3BNdEloUkJNRnUydFowUHRtK3Z1RXVib3JRZ2doaExnR1hkVWxhUWI0ZE9LTnFEdjVLVE9XQXdYbnlhb29vdHhzY25XM2hHanpQRlJxUXQxOUdlYlhsVnM3RE1CTFJqYUVFRUlJMFVLdTZzQUJ0dWxWZDRkZHg5MWgxN202SzZJTk1acE03RDV3aEx6OFF2dXg2TDY5Nk4wOXduV2RFa0lJSVlSb2g2N2FLVlZDMU1WTnJXYjA4T3NJRFBDekg0czdlWWFFeENRWDlrb0lJWVFRb3YyUndDR3VXV3FWaWxGREJ4TWNHR0EvZHVKVUlyRW5UbUcxV2wzWU15R0VFRUtJOXVPcW4xSWxSRjNVYWhVamh3NWkzK0ZqWkdYbkFKQ1lkSUhTc25LR3h2UkhwWkxNTFlRUW91MHdtYzJrcEdXU25WZEF1Y0dBMld4eGRaZXVPU3FWRWcrTmh1QUFQOEk3ZFVDdFVybTZTOWM4Q1J6aW1xZFNLYmwreUVBT0hZc2pOVDBMZ1BUTWkremNmNGpyaDhTZ2NYZDNjUStGRUVJSXlDOHNJaUV4bWNDZ1lQcEZSYVBWYWxISmgrRm1aemFiMGV2MXBLZW5jL0JvUEpFOUkvRFgrYnE2VzljMCtYcFh0QXRLcFpLaE1mM3AwNk9iL1ZoZWZpSGI5eHhFWDFMcXdwNEpJWVFRdHJCeE12RThVZEg5NmR1M0x6cWRUc0pHQzFHcFZPaDBPdnIyN1V0VWRIOU9KcDRudjdESTFkMjZwa25nRU8yR1FxRWdLckluTWRGOVVTZ1VBT2hMU3ZsMTl3R0hhbFpDQ0NGRWF6S1p6U1FrSmhNZEhZMi92NytydTlPdStQdjdFeDBkVFVKaU1pYXoyZFhkdVdaSjRCRHRUdmV1bmJsK1NJeDkvVWFGMGNqTy9ZYzRuNXJ1NHA0SklZUm9qMUxTTWdrTUNwYXc0U0wrL3Y0RUJnV1RrcGJwNnE1Y3N5UndpSGFwUTBnUVkwY01zYS9mTUpzdEhENFd6OUc0azFnc3NrQlBDQ0ZFNjhuT0t5QXNMTXpWM1dqWHdzTEN5SkhaRGkxR0FvZG90L3o5ZEl3Yk5ReGZINjM5MkxuenFXemZlNGl5Y29NTGV5YUVFS0k5S1RjWTBHcTE5VjhvV294V3E2V3N2TnpWM2JobVNlQVE3WnEzbHlmalJnNGpQS3lEL1ZoK1FTRmJkKzRqT3pmUGhUMFRRZ2pSWHBqTkZsa2c3bUlxbFVwS0VMY2dDUnlpM1ZPclZRd2QxSjhCL2ZyWUY1TWJLaXJZdGY4SXA4OGx1N1p6UWdnaGhCQlhPUWtjUWx6U3Mxc1h4bzRZZ29mR3RxN0RhclVTZC9JTSt3NGZ3MUJSNGVMZUNTR0VFRUpjblNSd0NGRkZZSUFmRThaY1QyQ0FuLzFZZXVaRnR1ellTMVoycmd0N0pvUVFRZ2h4ZFpMQUljUVZQRFR1akJsK0hUMjdkYkVmS3pkVXNQdkFFWTdGSjhnY1R5R0VFRUtJQnBEQUlVUU5sRW9sQS9yMVlkU3d3ZllwVmdCbmsxUFl1bk12QmJJanFSQkNDQ0dFVXlSd0NGR0gwT0JBSm82OW5rNGRRKzNIaWt0SzJiYjdBQW1KU1ZpdFZoZjJUZ2doaExoMkdJMUdqaHc1d29jZmZ1anFyb2htcG5aMUI0Um82elR1N2d3ZlBJQUxhUmtjUFg0U2s5bU0xV3JseEtsRU1pOW1NM2hBRkw1YWIxZDNVd2doUkR2MDZxdXZzbm56WmlaT25NZ0xMN3hRNTdYYnRtMWo4ZUxGUkVSRThQSEhIMWM3ZitiTUdYNzU1UmRpWTJQSnpNeWtvcUlDVDA5UFFrSkNpSXlNWk1xVUtVUkZSZFhhZm1QdVQwOVA1K0RCZ3h3OGVKQmp4NDVSZm1rdmpNY2ZmN3pPOTNMcTFDbSsrZVliamgwN1JuRnhNVjVlWGtSR1J2TEtLNitnVnN2SDI3Wkcvb2tJNGFRdW5Ub1M2Ty9Ib1dOeDVPWVZBSkNYYjl1em8zZjNydlRwMlIyVlNnWU5oUkJDdEo2SkV5ZXllZk5tOXU3ZFMwVkZCZTd1N3JWZXUzWHJWZ0FtVFpya2NMeTh2SnlsUzVleWFkTW1BSFE2SFQxNjlNRE56WTNDd2tKU1VsSklTa3Fpckt5c3hzRFJsUHNmZlBCQis4OWVYbDVPdmVlMWE5ZXlmUGx5TEJZTFlXRmhkT3ZXalpLU0VvNGVQWXJSYUpUQTBRYkpQeEVoR3NEYnk1T3hJNFp3SnVrOEowNmR4V0t4WUxGWVNFaE1JaVU5azVqb1NFS0RnMXpkVFNHRUVPM0U0TUdEOGZmM0p6OC9ud01IRGpCNjlPZ2FyeXN1THViUW9VTW9GQW9tVEpoZ1AxNVdWc1p6enoxSFFrSUMzYnQzNS9ISEgyZlFvRUgyZmFrQUtpb3FPSGp3SUJrWkdkWGFiZXI5a1pHUkRCa3loQ0ZEaGhBUkVjRWRkOXhSNS9zOWZQZ3d5NVl0SXpBd2tIbno1akZnd0FEN3VkTFNVanc4UE9xOFg3aUdCQTRoR2tpaFVOQzdld1FkUTRNNWVqekJ2aU41U1drWnV3LzhSdWV3RGd6bzE4ZGhzYmtRUWdqUkVwUktKZVBHamVQNzc3L24xMTkvclRWdzdOeVRnUkY2QUFBZ0FFbEVRVlM1RTVQSlJFeE1ETUhCd2ZiamI3LzlOZ2tKQ1Z4MzNYVXNYTGdRalVaVDdWNTNkM2RHalJwVlk3dE52Zi9kZDkrMS8xeFdWbGJuZXpXYnpiejc3cnVvMVdxV0xGbENSRVNFdzNsblIwaEU2NVBBSVVRaitYaDdNMmJFZFZ4SXkrRDRpZFAyelFGVDB6UEp1cGhEVkdRdnVuWHA1UEF0anhCQ2lHdWYxV29sTXl1YjlLd3NqQlhHRm4vZXBFbVQrUDc3NzltM2J4L2w1ZVUxZnN1L2JkczJBQ1pQbm13L2R2TGtTYlp1M1lwT3ArTnZmL3RialdHaExrMjl2NkVPSFRwRVdsb2EwNlpOcXhZMlJOc21nVU9JSnVyU3FTTWRRb0tJVDBnazZVSXFBRWFUaWFOeEp6bWZtczdBZm4wSThOZTV1SmRDVkdjeW0wbEp5eVE3cjRCeWcwSDJtQkZYSlpWS2lZZEdRM0NBSCtHZE9xQldxVnphbjV6Y1BIN1pzcDJjUzZQZnpoZzRjR0NUbnRtN2QyL0N3OE5KU1VsaDc5NjlqQjgvM3VGOGJtNHV4NDRkUTZQUk1HYk1HUHZ4OWV2WEEzRDc3YmVqMVdvYi9OeW0zdDlRdTNmdkJtRDA2TkdrcHFieTAwOC9rWjZlanArZkg2TkhqMmI0OE9FdDNnZlJPQkk0aEdnRzdtNXVET3JmbDY2ZHd6aHkvQVJGeFhvQThnc0srWFhQQVRwMURDV3FUMCswM2pMY0s5cUcvTUlpRWhLVENRd0twbDlVTkZxdEZwV0xQNmdKMFJobXN4bTlYbStyZG5RMG5zaWVFZmpyZkYzU2wrTW5FdGkyY3krQkFmN2NjdU1FZ29NQzBmbjYxRHZTdlczUG9TWS9lOEtFQ1h6MjJXZHMzNzY5V3VENDlkZGZzVnF0akJvMUNrOVBUL3Z4dUxnNEFJWU9IZHFvWnpiMS9vWktURXdFb0tpb2lBVUxGbUF3R096bmZ2bmxGNlpPbmNyY3VYTmJwUytpWVNSd0NOR01BdngxVEJnOW5NVGtDNXc4ZmRiK2pYRmFSaGJwbVJmcDNyVXprYjI2bzZtamlvZ1FMUzIvc0lpVGllZUpqdTZQdjcrL3E3c2pSSk9vVkNwME9oMDZuWTc4L0E3RXhjWFJ0MmRYbDRTT2JUdjMwcjlmSDhhT0hON3FBWDdpeElsODl0bG5IRGh3Z05MU1VvZjFETFZWcDhyS3lnSWdORFNVSzIzWnNvWE5temRYTzc1dzRVSjdKYXltM3Q5UWxjLzcrT09QdWYvKys3bjU1cHRScVZUczJyV0xwVXVYc243OWVnWU9ITWpFaVJNYjFiNW9PUkk0aEdobVNxV1MzdDBqQ0EvcnlNblRaem1mbW83VmFzVnF0WEkyT1lVTHFSbjA3dG1ObmhGZHBJeXVhSFVtczVtRXhHUUpHK0thNU8vdlQzUjBOUEZ4eHhrYUU5VnEwNnNxOTRBTkRQQjNTZGdBNk5peEkvMzY5ZVBFaVJQczNyM2J2bFlqUFQyZDA2ZFBFeEFRd0hYWFhlZHdqOUZvVzE5U1UzL1QwdEk0ZEtqNnlJdlpiRzYyK3h1cXRMUVVzSVdydSsrKzIzNzh4aHR2cExDd2tJOCsrb2lmZnZwSkFrY2JKSjkyaEdnaG5oNGFCZy9veDhReEkrZ1FjcmxVcnRGa0lqN2hEQnQvM1dVUEkwSzBscFMwVEFLRGdpVnNpR3VXdjc4L2dVSEJwS1JsdHRvejlTVWxBQXdiUE5DbFV4TXJQMmovK3V1djltT1ZveHNUSmt4QXFYVDgyT2ZyYXhzRnlzdXJ2dDdrZ1FjZVlOT21UZmEvYXRMVSt4dXFjbXJhMUtsVHE1Mjc0WVliQURoOStuU3pQRXMwTHdrY1FyUXdYeDh0STRjT1lzeUk2L0NyTXNSZlZtN2c4TEY0dHV6Y1IxcEdsZ1FQMFNxeTh3b0lDd3R6ZFRlRWFGRmhZV0hrNUJlMjJ2UDBlbHZnQ0E0S2JMVm4xdVNHRzI1QXBWSng1TWdSOUhyYldzTEs2bFJYVHFjQzZONjlPM0I1TFVaRE5mWCtodkx4OFFFdUI1MnFBZ050djN1ajBZakpaR3FWL2dqblNlQVFvcFVFQndZd2Z0UXdoZzdxajVmbjVaS0ZSY1Y2OWgrSlpmUDJQVnhJeThCaWtVcEJvdVdVR3d5dFVrMUdDRmZTYXJXVWxaZTMydlBNRnRzMElaMnZUNnM5c3lZNm5ZNGhRNFpnTXBuWXVYTW5aOCtlNWNLRkMwUkVSTkNqUjQ5cTExZnUyZkhUVHo4MTZrdXZwdDdmVUYyN2RnVWdNN1A2NkZWbHdQTHk4cEtkeHRzZ0NSeEN0Q0tGUWtGNFdBY20zekNTNkw2OWNIZHpzNThyTGlubDBORTRObTNmdzduenFVMmE1eXBFYmN4bWkxU2pFdGM4bFVybGtqTFBiV0hmcGNwcFZkdTNiNjl6ZEFOc2F4OENBd001ZCs0Y0sxYXNhUEN6bW5wL1F3MFpNZ1M0UEdwVDFmNzkrd0dJaW9wcThYNklocFBBSVlRTHFGUXFlbmVQNEthSlk0anUyOHVoYWxWSmFSbEg0MDZ5WWRzdXpwdzdqOGtrd1VNSUlZUnpSbzRjaVplWEY4ZVBIMmYvL3Ywb0ZJcGFGMUY3ZUhqd3dnc3ZvRmFyK2VhYmIzamxsVmRJUzB1cmR0MkpFeWRhNVA2R21qSmxDdDdlM3F4WnM4WmhRWHB5Y3JJOThNeVlNYU5abmlXYWw0dzVDZUZDNmt2Qm8wZlhMaVNucEhINmJCSmw1YmE2NHVXR0NvNmZQTTNwczhuMDZOYUZIaEhodU1rd3NSQkNpRHBvTkJwR2pSckZwazJiU0U1T1p2RGd3UVFGQmRWNmZVeE1ERXVXTEdISmtpWHMyTEdESFR0MkVCWVdSbkJ3TUZhcmxkVFVWUHVpY0I4Zm4yb2pwRTI5Zjk2OGVmYWZxMDRwcm5wOHlaSWxnRzNLMk55NWMxbTBhQkh6NXMyalY2OWV1TG01Y2VyVUtjeG1NM2ZmZmJkOUZFUzBMZkxwUllnMlFLVlMwaU1pbkc1ZE9uRWhMWU5UaVVtVWxKWUJZS2lvNE1TcFJFNGxucU5McHpCNlJJVGo2eU56OElVUVF0UnM0c1NKOXNwUXRVMm5xaW9tSm9aUFAvMlVYMzc1aGQyN2Q1T1VsRVJHUmdidTd1NEVCZ1l5ZHV4WWhnOGZ6ZzAzM0ZEakhocE51YittMHJsMUhSODdkaXh2dnZrbXExYXQ0dVRKazVqTlpucjE2c1dNR1RPcWJYZ28yZzZGcVNSZlN1TUkwY1pZclZaUzBqTTVuWmhFMGFYcUoxVUZCZnJUbzJzNEhVT0RxNVU1RktJdTIvWWNjdW9EaUJCWHU4MmJOek4rWk90ODIvM2RqK3RJVGMvazJUbXpHblcvL0xsc0cxcnozNW4yUmtZNGhHaURGQW9GWFRwMUpEeXNBK21aRjBsTXZrQnVYb0g5ZkU1dVBqbTUrWGg2YUlqbzBwbHVYVHJqb1pIZHk0VVFRZ2pSOWtqZ0VLSU5VeWdVZE9vWVNxZU9vUlFXRlhNMk9ZV1U5QXg3OVpXeWNnTW5UNS9sVkdJU25UcUcwS05yRndMOGRTN3V0UkJDQ0NIRVpSSTRoTGhLNkh4OUdEeWdIOUY5ZTNFK05aMXp5U24yZFI0V2k0V1V0RXhTMGpMUitmcllSa2M2ZFpSUkR5R0V1QXFvVkVyTVpyT1VySFloMis5ZnBpaTNGQWtjUWx4bDNOM2M2Tld0S3owanVwQ1ZuY3ZaNUF0a1plZmF6eGNXRlhPOHFKaTRoRE9FQkFYUXBYTVlZYUVoOGg5U0lZUm9vencwR3ZSNlBUcWRqRkM3aWw2dng5UERvLzRMUmFOSTRCRGlLcVZRS09nUUVrU0hrQ0QwSmFVa1hVZ2wrVUlhUnBNSnNDMDh6OHJPSlNzN0Y3VmFSVmhvQ0YwNmR5UTRNS0JOYkU0bGhCRENKampBai9UMGRBa2NMcFNlbms2UVRFbHVNUkk0aExnR2FMMjk2TiszTi8xNjl5RHpZZzRYMGpMSXZKaUQxV29yUW1jeW1ibVFsc0dGdEF3OFBUU0VoM1drUytlT1VsNVhDQ0hhZ1BCT0hUaDROSjc4L0E3NCsvdTd1anZ0VG41K1ByazUyUXdiRk8zcXJseXpKSEFJY1ExUnFWVDJSZWFHaWdwUzA3TzRrSlpCZmtHaC9acXljZ09uenlWeitsd3l2ajVhMi9VZFFpUjhDQ0dFaTZoVktpSjdSaEFYRjBkMGRMU0VqbGFVbjU5UFhGd2NmWHRHb0pJeTh5MUdBb2NRMXlpTnV6czlJc0xwRVJGT3NiNkVsTFFNVXRJejdRdk5BWXFLOVJRVjZ6bDUraXplWHA1MERBMm1ZMmd3UVFIK011MUtDQ0Zha2IvT2w3NDl1eElmZDV6QW9HREN3c0xRYXJXeWtMd0ZtTTFtOUhvOTZlbnA1T1prMDdkbkJQNDZYMWQzNjVvbWdVT0lkc0JINjAyL1BqM3AyN3NIZWZtRlhFakxJRFU5MDc3ZUE2Q2t0SXpFcEFza0psM0EzYzJORGlGQmRBd05KalE0Q0xWYS9vY25oQkF0elYvbnk5Q1lLRkxTTWpsNUlwNnk4bko3R1hUUmZGUXFKWjRlSGdUNTZ4Z2FFNFZhUWwyTGs4QWhSRHVpVUNnSURQQWpNTUNQZ1ZGOXlNN05KejN6SWhsWkZ5azNWTml2cXpBYTdXcytsRW9sSVVFQmwwWS9RcVRVcmhCQ3RDQzFTa1czTHAzbzFxV1RxN3NpUkxPUndDRkVPNlZVS2drTkRpUTBPSkNZNkVnS0Nvc3VoWTlzaXZRbDl1c3NGZ3VaRjNQSXZKakRiOGRQb3ZQMUlTUXdnSkRnUUFMOS9XVDBRd2doaEJCMWtzQWhoRUNoVU9EdnA4UGZUMGRVWkMrSzlTVmtYTXdtSXl1YjNMd0NoMnNMaTRvcExDcm1UTko1RkFvRkFmNDZRZ0lEQ0E0S0lNQlBoMUlXM1FraGhCQ2lDZ2tjUW9ocWZMVGUrR2k5NmQwOWduS0RnY3lMT2FSblhpUTdOODloUHJIVmFpVTNyNERjdkFKT25qbUhTcVVrME4rZjRLQUFRZ0w5OGRQNXl1SnpJWVFRb3AyVHdDR0VxSk9IUmtORWVDY2l3anRoc1ZqSXl5OGtPemVQaTdsNTVPVVgydmY2QURDYkxWek15ZVZpVGk3eGdKdGFUVkNnUDRFQmZnVG9kUGpwZkdVSzFqV2lvcUlDZC9lMnM1N242TkdqZlBYVlYvenBUMzhpTkRTMFNXMVpyZFlhZzNKeWNqS0hEeC9temp2dnJQTit2VjZQVnR1K3lrd25KQ1NRa1pIQnlKRWowV2cwTlY2emJkczI5dTdkeTlTcFV4azBhRkFyOTFBSTRVb3k5MEVJNFRTbFVrbFFvRDk5ZS9mZ2h1dUhjdXVONHhrMWJEQzl1MGZnVjBOSlFhUEpSRVpXTm5Fbno3QmozeUYrMnJpTkxUdjM4ZHZ4a3lTbnBGRlVySGNJTE9McWtKT1R3OE1QUDh5bm4zNksyV3gyZFhjQStPbW5uemg4K0RBZmZQQkJrOXJadm4wN3MyYk5Jak16MCtGNFJVVUZ6ei8vUEI5ODhBRTdkKzZzOWY2OWUvZHkvLzMzYy9EZ3dTYjE0MnJ6bi8vOGg4V0xGN05xMWFwYXIvbnV1Ky9ZdG0wYnFhbXByZGd6SVVSYklDTWNRb2hHVTZ0VjlvWG5ZS3R1bFpPYno4V2NYTEp6OGlndUtYVzQzbXExMnRlQUpGMjQzSWFmenBjQW5RNS9QMThDL1AzdzlLajVHMUxSTnB3K2ZacUNnZ0pXcjE3TjRjT0hlZkhGRndrTEN3UGdqanZ1YUZMYjMzNzdMVzV1YmcyKzc5RkhIMlhQbmozczJyV0xoSVFFSWlNakcvWDh3NGNQazVLU3d2ejU4MW02ZENuZTN0NEF1THU3TTN2MmJCWXZYc3liYjc1SjM3NTlDUW9LY3JnM0l5T0QxMTU3RGIxZXo1NDlleGc2ZEdpMTl2VjZmYk9ITkM4dnIycS9zOS85N25mazUrYzM2M1A4L2YzNTVwdHZxaDJ2SFBueDlQUms1c3laTmQ0Ykh4L1A2ZE9uQ1FnSVlNcVVLYzNhTHlGRTJ5ZUJRd2pSYk56ZDNBanJFRUpZaHhEQXRxdDVUbTQrK1lXRjVCVVVVbEJZak1YaVdGUGVaREtUazV0UFR1N2xEMGNlR25jQy9QM1ErZnJncS9YRzE5Y0hyWmVuckFkcEkwYU9ITW5TcFV0NStlV1hPWFhxRkhQbXpPRXZmL2tMWThhTW9hU2twUDRHNmxEVGlOZWpqejdxMUlmMHlvSUY4K2ZQUjZmVDFYdjljODg5VnkyWVBQUE1NeVFuSjNQeTVFbGVmZlZWRmk1Y2FQLzNidno0OFd6ZHVwVjkrL2J4emp2djhNb3JyOWp2MCt2MXpKOC9INzFlejZCQmczanFxYWRxZk9iczJiUEp5c3FxdDI4TjhlS0xMekorL1BnYXo0V0hoemZMTTFKU1Vtbzk5OS8vL2hlQTIyKy92ZGJmKytlZmZ3NUFYbDRldDl4eVM3M1AyN1JwVXlONktZUm9xeVJ3Q0NGYWpLZUhodkJPSFFqdjFBR3dsZGd0S3RhVG0xOUlma0VoK1lWRkZPdXJmMEF0TjFTUW5ubVI5TXlMOW1OS3BSS3R0eGUrUGxwOHRON29mTFQ0K0hpajlmS1NJT0lDUFhyMFlQbnk1Ynp5eWlzY09YS0VsMTkrbVVXTEZ0blByMXUzcmtGclBDWlBubHpydVFzWExsUUxxblVwS2lxaXFLaW8zdXNNQmtPMVkycTFtdm56NS9QNDQ0K3pkKzllOXU3ZHk4aVJJKzNubjNqaUNRNGZQc3lGQ3hmSXk4c2pJQ0FBZ05kZmY1MlVsQlM2ZE9uQzMvLys5MWJkSGJxdUVhR1ZLMWMyeXpOcSsrZVRsNWZIbGkxYjhQTHk0cTY3N2dMQWFEUmlOQnJ4OHZJQ0lEWTJsc09IRDZOUUtPamN1WE90enlncEtTRXZMNjlaK2l1RWFGc2tjQWdoV28xU3FjUlA1M3RwdllmdG05Y0tvNUg4Z2tMeUNvcHNJYVNnQ0VORlJiVjdLOE5LVWJHK1dwdGFieTkwdmxwOHRGcDhMMVhZMG5wTEVHbHBXcTJXeFlzWDg5NTc3NUdibTh1d1ljTnF2QzQrUHA2b3FDajdhNnZWeW9rVEp4eU9PZVBLYjcyWExGbENlWGs1Q3hjdXJQV2VSWXNXVVZKU3dwSWxTNXgrVG1ob0tIUG56c1ZvTkRxRURZQ09IVHZ5NzMvL216NTkrcUJXWC81ZjZHT1BQVVpCUVFIejVzMnJjOEY0WFdzY0dtcm16SmtVRmhZNjlLTzFyVnk1RXFQUnlFTVBQWVN2cjIwZDE1bzFhMWk5ZWpYMzMzOC9NMmJNWU5teVpZRHRuL3NERHp6QXVISGpxclZqTUJoNDl0bG55Y3ZMWStyVXFhMzVGb1FRclVBQ2h4RENwZHpkM0FnTkRpSTArUEo4K0pMU012SUxDaW5XbDFCWXJLZTR1QVI5YVdtTjAyMXFDeUlLaFFJdlR3KzhQRDN4OXZMRXk4c1RMMDhQdkQxdFAzdG8zQ1dRTkFPVlNzWFRUeitOMld4R29WRHd3Z3N2QUxadjNjMW1NKys5OXg1cjE2N2xubnZ1WWRhc1dRQjg4c2tuZlAzMTEweWRPcFU1YytiZzZlbko0c1dMN2ZjNWEvLysvZlZPNGZydHQ5K2NHdTE0NUpGSGFqeit4UmRmT04wZmdIbno1bFU3dG1MRmloYlpuNlp5bWxsOXY3TWpSNDRRRXhQajBJZU1qQXhXckZqQmJiZmR4c0NCQTJ1OGI5MjZkZmo1K1RGOCtQQWF6NTgrZlpxTkd6ZlNxVk1uWnN5WUFkaW1sbjMxMVZlVWxaWFJwMDhmZnZqaEI1S1Nrb2lJaUNBdExZMTMzbm1INk9qb2F1dGYzbmpqRFJJVEV3a0xDMlAyN05sTy93NkVFRmNIQ1J4Q2lEYkgyOHNXRXFveW04M29TMG9wMHBkUVhLeTNCUkY5Q2ZvckZxWlhzbHF0bEpTV1VWSmFSblp1OWZOS3BSSnZMMDg4UFR3dUJSSmJHS2tNSjVvMlZQSzFMU2t0TGVXMTExNWoyclJwREJreXhINjhjZ3JSeElrVEFjalB6MmZSb2tYRXhzYmk0K1BqTVBveGFkSWtkdTdjeWZyMTZ6bDY5Q2d2dlBCQ2pRdXNyN1Jod3dhKy92cHJoNzVBN1dFQmJCK0FhN3VtNm5TanV0WW9ORlZ0bGRoV3JGaEJlbm82MDZkUHAzLy8vZzF1MTJReUFkUTVkZTI3Nzc3and3OC9aUGJzMlE3bGZEZHUzTWlPSFR2bzA2Y1BVVkZSNU9YbEVSSVNZajlmVmxiR1J4OTlCTUNYWDM1WjQzdGF2bnc1VnF1VjJiTm4yMGRaUHYvOGMvUjZQVk9tVE1IZjM1K1ZLMWVpVnF0NThjVVhPWGp3SUI5Ly9ERUxGeTdrWC8vNkY5N2UzdloydG0zYmhxZW5Kd3NYTHJSUHhSSkNYRHNrY0FnaHJnb3FsUXFkcnc4Nlh4K0g0MmF6aFdLOW5pSjlDVVZGZW9yMHRpQlNXbFplWjhsZGk4VkNzYjZreGpVa1lBc2tIaHAzM04zZDhkQzRvM0YzeDBPandkM2REUThQRFJwM3QwdXYzZEc0dTdXYjBaS3RXN2V5ZS9kdWR1L2V6VTAzM2NUczJiUHRsWnlxWHJOOCtYS0tpb29JQ3d0ajhlTEZkT3JVeVg0K0lpS0NaY3VXc1dqUklvNGNPY0xjdVhPWk5Xc1dNMmZPclBQM1dGUlVWR013Y0NZc09Cc29tbk94Y2wzclV2THo4MW0vZmoxRlJVWHMzTG1USGoxNmNPZWRkekorL0hpbnAwaFZCbzY2UmppbVRwM0t0OTkreTMvKzh4OUdqeDVOYUdnb1ZxdVZUWnMyb1ZhckdUOStQSFBtekFIZy9mZmZ0ejk3NjlhdGxKYVdNbVBHakJvRHdMRmp4emh4NGdRYWpZWTllL2F3YytkT1RDWVRPM2Jzd05mWGw4Y2VlNHhYWDMwVmc4SEEvZmZmVDdkdTNZaUlpT0RvMGFNY1BIaVE1NTkvbm9VTEYvTHV1Kyt5ZS9kdTNOM2RlZm5sbDRtSWlIRHF2UXNocmk0U09JUVFWeldWcXNxNmtNdWZhYkZZTEpTVkd5Z3RzNDF5bEpXVjIwWTh5c29vTFMyanJMejZndUdxTEJZTHBXWGxsSmFWTzlVUGpidTdMWXhvTkdnMHRyKzd1Ym5ocGxhalZxdFFxMVM0dWJsZCtyc2FsVXFGV3EzQ1RhMXVrZWsyTFdYYXRHbW8xV3JlZWVjZGZ2bmxGMzc3N1RmbXpadEhWRlFVSlNVbHZQcnFxK3pkdXhlQW1KZ1lYbnJwSmZ2Yy9tZWZmUmFBdDk5K0d4OGZINVlzV2NMU3BVdFp0MjRkSDMzMEViR3hzYnowMGt1MWZtTi8xMTEzMlJjbWc2MEViMGxKU1owaDRjNDc3NlNvcUtqTlZUM3k5L2RuMWFwVi9QTExMM3o3N2JlY1BYdVcxMTU3alJVclZqQjkrblJ1dmZYV2FrSHVTczVNcWZMMjl1Ynh4eDlueVpJbExGdTJqRmRlZVlXOWUvZVNsWlhGK1BIakNRNE9KaVltaGg5KytJSHZ2dnVPZSs2NUI2dlZ5ZzgvL0lCQ29haTF6SEZFUkFRS2hRS0R3Y0Q2OWV2eDlQU2t2TndXOGg5NzdERjhmWDE1OU5GSFVTcVYzSGZmZllCdG11T0NCUXQ0OGNVWGlZMk41Yjc3N3NOa011SGw1Y1hDaFF1SmlZbHA1RzlUQ05IV1NlQVFRbHlUS3FkTWVYdDVjbW1iRUFjV2k4VVdSTXB0UWFTMHRJeVNzc3MvMTdSd3ZTNkdpZ29NRlJXMWpwalUxOWVhZ29oYXJiWUhGZ1VLbEVvbENvWHRnNXZpMHM5S3BSSUZDaFFLQlVxbDdlKzJuNVVvTHJWOStWanpqTUxjZE5OTmRPblNoUVVMRnBDVmxjWGN1WE41L2ZYWDZkZXZIems1T1NnVUNuNy8rOS96NElNUE9vU3ArUGo0YXUvNzJXZWZ4ZGZYbHkrLy9CSVBENDgyczN2NWd3OCsyS2o3QWdJQ2VPdXR0NXk2MXRQVDB4NHV0bTdkeWhkZmZFRjZlanFmZlBJSlgzNzVKYmZkZGhzelo4NnNzZFNzeVdTeWorRFZ0NFpqd29RSnJGKy9ubjM3OXJGNzkyNTdHZHZwMDZjRHR2ZjY2Nisvc21yVktzYVBIOC9aczJkSlRrNW0xS2hSZE96WXNjWTIvZno4K09TVFQvRDI5c2JYMTVkRGh3N3gwa3N2TVhEZ1FHNjg4VWJBRmtxcWxnNEdXMGpxMmJNbnNiR3g5aEdhb1VPSDByTm5UNmQrWncyUmxKUkV3c21UemQ1dVRScjYzd3NoMmhzSkhFS0lka21wVk9KenFhSlZUYXhXSzRZS0l3YURBVU5GQmVXR0Nzb05CaW9NUnNvTkJnd1Z0cjlYWERyWGxCM1RMUllMRlJZTEZVWmpvOXR3bHIrL2Y3TzAwNjlmUDk1NTV4MWVmUEZGL1B6OGlJNk9ScUZROE5SVFQxRmFXdXF3dnFNK2p6enlDT0hoNFl3YU5hcFJmZm4zdi85ZDY3bXlzaktuMnFoY3RGNHBQVDI5VVgycHFQTEJzN0xOK2thdzFHbzFOOTU0STVNbVRXTExsaTJzV3JXSzlQUjB2djc2YTRZTkcxYmorbzZxKzVJNHM5RCt5U2VmNVBISEgrZU5OOTZndUxpWUFRTUcwTGR2WDhCV2JXeldyRm04OGNZYkxGdTJ6TDVoNEwzMzNsdG5tNVY3ZkpTVmxiRjA2Vks4dkx6NDYxLy9XdU8wT0tQUnlFOC8vY1RxMWF2dGxiVkdqaHpKdm4zNzJMNTlPd2NQSG1UU3BFbmNjc3N0ZE8vZXZkNzM0d3k5WHQrZ2NzcENpSllqZ1VNSUlXcWdVQ2p3ME5qV2I5VEhhclZpTkprb04xVFlBa2k1Z1hKREJVYVRDWlBSaE1sc3htZ3lZaktaYmNkTVpzeG1NMGFqQ1pQWmhObDhkWDRvQ2dzTDQ1MTMzcUdzck16K0liTmZ2MzZOYXF1dTlRNzFoYm1OR3pjMjZwbFZYYmxvM2RrcFdNZVBIK2VERHo3ZzlPblRhRFFhYnJ2dHRscmJySTlTcVdUeTVNbE1tRENCalJzM2twV1ZWZXRpOHFyQnhwbkFFUkVSd2EyMzNzcVBQLzRJd0QzMzNPTndmc3FVS2F4ZHU1WjkrL1lCTUdMRUNIcjE2dVZVdjVjdFcwWjJkalovL2V0ZkNRME5kVGlYbVpuSmhnMGIyTEJoQTluWjJRQ01HaldLeHg1N2pMQ3dNTkxUMC9ud3d3L1pzMmNQYTlldVplM2F0VVJFUkRCNjlHaEdqaHpwZEI5cTByOS9mOGFQZEQ3NE5zVjNQNjRqTlQyelZaNGx4TlZJQW9jUVFqU1JRcUhBM2MwTmR6YzNvTzU1OXpXeFdDeVl6R1pNSmpPbVM0R2tNcUJVSHJkWUxGaXhZckZZYlIvQXJWYmJNU3RZckJhczFzdm5ySlhuTHJWdHJYS3RzWm5EalU2bnMwLzUrZlRUVDFtOWVuVzk5OVFWTHNEeHc3N1piTVpxdGRhNWtOcVpOUnpOTFRVMWxZOC8vcGc5ZS9hZ1VDaTQ4Y1liZWVTUlJ3Z01yR0grWGdPcFZLcHFlMUhrNXVheVk4Y090bTNieGtzdnZlUXdhdUxzTkxUcnI3K2VIMy84RVlWQ1VXMnFsRUtoWU02Y09jeWRPeGVvSGtocXMzWHJWalp1M01pb1VhUHNVNmtBc3JPemVlMjExemgyN0pnOU1BNFlNSUFISDN5UUFRTUcySzhMQ3d0ajRjS0ZuRHAxaXErKytvbzllL2FRbkp4TWNuSXloWVdGVFFvY1FvaTJRd0tIRUVLNG1GS3B4RjJwdkJSWVd0YTJQWWVhclMyRHdZRFZhc1hEd3dNQVgxOWZ3c0xDYXJ5Mm9LREFYc1pXcDlQVnV5QzY2ak9nNWcvVmE5YXNxWGYwbzNLOVFuTXhtODI4Ly83Ny9Qenp6NWpOWmdZT0hNanMyYk5iWkExQ1RrNE9PM2Z1Wk1lT0hjVEh4OXZmcTBLaGNCamgwR2cwVHJYMytlZWZBN1lSby9mZmY1OS8vdk9mRHVlVGs1UHRQOGZHeHRhN01lUHg0OGQ1NDQwMzhQZjM1L0hISHljbEpZWGMzRnd1WHJ5SW41OGZIaDRlZUhoNE1ISGlSRzYvL2ZZNksxRDE2ZE9IQlFzV2NQSGlSVFp1M01qMjdkdTUrKzY3blhwZlFvaTJUd0tIRUVLSVJ0bXpadzlMbHk1bDJyUnB6Sm8xaXp2dnZOTmhyNGRLS1NrcC9OLy8vWi85dGJlM04rKzg4dzUrZm43MVBxT3dzQkFBSHg5Yk9lUm5ubm5HdnJkR1kxVGRlNk14eXNySzdOT1MvdkdQZnpSNjNVbHQwdExTMkxWckY3dDI3ZUxVcVZQMmtLSFJhQmcyYkJoanhvekJ6OCtQdExRMCt6M09qSEJzMjdhTitQaDRCZzBhUkU1T0RnY09IR0Rmdm4yTUdERUNnT0xpWWo3NzdEUFVhbHZoZ3RXclZ6TnAwaVNDZzROcmJYUGh3b1ZVVkZSZ05CcDU0SUVISE03ZGM4ODlQUC84OHlpVlN2N3lsNy93OHNzdk8vMDdDQXdNNU9PUFAzYjZlaUZFMnllQlF3Z2hSS1BzMjdjUHZWNVBhbXBxcmRjVUZCVHd0Ny85amNqSVNBNGVQQWpZd3NQOCtmTjUvZlhYOGZUMHJQVmVzRTBsQXV6aEpDMHRyZG1uU05XMWNlQ1ZxaTVDL3VTVFQvamtrMC9xdlNja0pJUi8vZXRmTlo2eldxMmNPbldLUFh2MnNHZlBIczZmUDI4LzUrWGx4ZkRod3hrelpnekRoZzF6R01tb0hQbHhjNnQvRDVqUzBsSSsrdWdqVkNvVlR6NzVKR2xwYVN4WXNJQVBQdmlBSVVPR29GYXJXYkZpQllXRmhkeHp6ejJvMVdwV3JWckZSeDk5eFB6NTgydHROeUlpZ29TRUJEcDA2RURIamgzdGY0V0doaElaR1lsV3F3VnNnYk84M0xueTB1QzRQa1VJY1cyUXdDR0VFS0xCTEJhTFBVRFU5aTMveFlzWGVmNzU1ekVhamJ6d3dndjIwWS9ubjMrZU9YUG04T2MvLzVsLy92T2ZkVmJPcXF3V1Zibm1vSEtLMVBmZmY4OTc3NzNId0lFRGVmbmxsMnZkblhyZHVuVXNXN1lNczluTUUwODhVZU0xamQxbDNObjdxbGFVQWx0WU9ITGtDSHYzN21YLy92M2s1ZVhaejJtMVdrYU1HTUhZc1dNWk1tUklyUXZDS3dOSDVYUzJ1cXhjdVpLY25CeW1UNTlPMTY1ZDZkcTFLLzM3OStmNDhlUDg4TU1QOU9uVGgvWHIxeE1TRXNKOTk5MkgxV3JsZi8vN0g3LysraXUzMzM0NzBkSFJOYmI3OHNzdjQrbnA2ZlNtbC9VdHhDOHNMR1RtekpsT3RTV0V1THBJNEJCQ0NORmdKMDZjb0xpNEdKVktaWitXVTlYWnMyZDU2YVdYS0NrcDRmWFhYN2R2L2dlMmNxclBQUE1NLy83M3Yzbm1tV2RZdUhCaHJhVlF6NXc1WTcrbnF1blRwNU9XbHNhUFAvN0ljODg5eHovLytVK0gvU3BNSmhNZmYvd3hhOWFzUWExV00yL2VQTWFQSDEvak14cXlLYUJlcjdmdlg5SFF6UVRQblR2SEo1OTh3dEdqUngyK3hkZHF0WXdjT1pLeFk4ZHkzWFhYT2JYVGVHVzUzL3BHaU9MaTRsaTdkaTNCd2NFODlOQkQ5dU4vL09NZldiaHdJV3ExbXRkZmZ4MnIxY3JUVHo5dEgwVjU4TUVIZWV1dHQzanZ2ZmRZdm54NWpXM1hGdktFRU9KS0VqaUVFRUkwV0dYNTFJRURCOXFuemxUNitlZWZlZi85OTFFb0ZDeFpzcVRHU2tNMzNuZ2pHUmtackZxMWlxZWVlb3BISG5tRU8rKzhzOXEzNVhGeGNRQkVSa1pXYStPSko1NmdvcUtDOWV2WDg4Yy8vcEdubjM2YXNXUEhjdno0Y1pZdVhVcHljakloSVNFOC8venpEcFdSWE1YUHo0OURodzVoc1Zqc0llT0dHMjVnOE9EQlRvV01xaXBIZmdJQ0F1cThidm55NVZpdFZ1Yk9uZXNRRVByMTY4Y1hYM3pCKysrL1QzcDZPcE1uVDQwYlNjZ0FBQjBhU1VSQlZIWUlqamZkZEJQZmZmY2RxYW1wSkNVbE9kMnZ6TXhNNHVMaWlJK1BaL2p3NFRXR1VTRkUreU9CUXdnaFJJTllyVmEyYnQwS3dKZ3hZK3pIczdPeldiWnNHWHYyN01ISHg0ZVhYMzY1MXVrNFlQc1czV1F5OGRWWFgvSGhoeCt5ZmZ0MkhuMzBVWHM0eU03T0pqRXhFYlZhWFdQRkpLVlN5ZHk1YytuZHV6ZkxseS9ubFZkZW9YdjM3cHc3ZHc2d2ZXaWVNMmRPbS9rbVBpQWdnRWNmZlpUdzhIQ25SekpxczJ2WExvQjZ5OFl1WHJ5WUF3Y08xTGdSbzFxdFp2VG8wWncvZjc3YWRET2xVc204ZWZNSURBeXNOZFNVbDVkejVzd1pUcDQ4eWFsVHA0aVBqN2V2dVFFWU5HaFFROStXRU9JYUpZRkRDQ0ZFZ3h3N2RvenM3R3dVQ29WOS9jWlBQLzNFUng5OVJIbDVPV0ZoWVN4YXRLamFOS2lhekpvMWk0Q0FBRDc4OEVNU0VoSjQ3cm5uZVBQTk4rblhyeC9yMTY4SGJLTW90WlhSTlp2TkJBWUcwcVZMRjg2ZE8yY1BHeUVoSVVSRlJUWDdUdE5OMlZFZWNHcU5ndFZxSlQ4L0g2MVdXNjBDVlc1dUxsOS8vVFhIamgwRFlOS2tTWFcyNWUvdno1UXBVMm85UDJqUW9GcURRV1dZcWVrOXg4ZkhNM2Z1M0dxLzM5RFFVS0tqbytuZnZ6OHhNVEYxOWswSTBYNUk0QkJDQ05FZ1c3WnNBV3c3T1ZjdStPN1ZxeGRLcFpLSkV5Znl6RFBQTkdoVVlmcjA2ZlR1M1p1MzMzNmJ4eDkvbkg3OStxSFg2L24rKys4QnVQbm1teDJ1THl3c0pEWTJsbjM3OXJGLy8zNTc2ZHlJaUFqR2pSdkhybDI3U0V4TTVJMDMzdUN0dDk2aVI0OGVEQnc0a0o0OWU5SzllM2ZDd3NLYzJydkNaREtSazVPRFRxZXpyNVU0ZE1pMmowblZOU2t0NFpGSEhxR2twQVMxV28ySGh3ZHF0UnFqMFVoSlNZbjltdW5UcHpkNlovZmFHQXdHeXN2TDhmYjJScTFXTzR4bVZRMC9QWHYyUktWU0VSd2NURXhNRERFeE1Rd2NPTERPTXJyMVZRTzdjbkc5RU9MYUlZRkRDQ0dFMHlvcUt0aXhZd2NBTjl4d2cvMTRaR1FrSzFldWJQUk8yMUZSVVE1N0wzejg4Y2ZvOVhvNmQrN01xRkdqV0w5K1BjZU9IZVBNbVRPa3BLVFl2M1YzYzNOanpKZ3hUSjA2bFNGRGhxQlFLTGozM251Smk0dGoyN1p0N05xMWl6Tm56dGdYbjFmUzZYUXNYcnlZM3IxNzEvbGU3Ny8vZnNDMjJWN2xoMzZnUmIrOVZ5Z1VkTy9lbmVQSGoyTXltYXJ0T3hJZUhzNWRkOTFWYlRmeTVwQ2Ftc3JzMmJNQjI1UXJpOFZpSDhYbzM3Ky8vVHFOUnNQcTFhdWQya3VsVW1PcmdRa2hybjRTT0lRUVFqaE5yVll6Zi81OHRtN2R5dWpSb3gzT05UWnMxR1RxMUtsczNyeVpPWFBtb0ZLcE1CZ005cEVWblU3SDRNR0RHVDU4T01PSEQ2KzJhQjBnT2pxYTZPaG9ubnJxS2M2ZVBVdHNiQ3h4Y1hHY1BYdVd6TXhNT25mdVhHZllBRnNWcHFDZ0lISnpjN0ZhclJpTlJyeTh2SWlKaWVISko1OXN0dmRha3dVTEZxRFg2ekVhalpqTlppd1dDMnExbW9DQUFJZHFYTTJ0c215dTBXakVZckZndFZyUmFEUU1HRENBV2JObU9WemJrTEFCVWhaWGlQWk1ZU3JKYjlxRVZDR0VFRmVOYlhzTzFUdnZ2NjFJVGs0bUlpSUNzRTF2MnI1OU81R1JrWFRxMUtsSjdWWlVWRkJSVVZGalVLbU4xV3JGYXJXaVZDcWI5T3oycUx5OEhLdlZXbThKWDdDVisxVXFsVTVOZWF2UDVzMmJHVCt5K21MNWx2RGRqK3RJVGMvazJUbXo2cjlZaUhaSVJqaUVFRUswU1pWaEEyd2pLeE1uVG15V2R0M2QzYXN0eHE2UFFxRndlb003NGNpWnpRa3JPUk5Lcm5VbXM1bVV0RXl5OHdvb054Z3dtNXUzOElGd3BGSXA4ZEJvQ0E3d0k3eFRCOVFxbGF1N2RFMlN3Q0dFRUVJSTBRYmtGeGFSa0poTVlGQXcvYUtpMFdxMXFPUURjSXN5bTgzbzlmKy92WHNQaXZJODlEaitnMFVCZzZ3cm9Gd1UwR0NDa1RUaUxaN0VZMlFpUmhzdkowVWJaOUpxVXExTnEyYU9tbkhNMkU1czFOSk1tNG0zVm11dHhvbHBMQ1pxdFRtMTNqS1p0RmE1bVpKVk9jSGpEVmxCd1JXekFWWjJsL09Ia1lhSTBRVmVYaTdmejR3ellYbWY5L2xoa3BuM3gvcyt6K3VTdytGUXppY25sSnlVS0p2VjJFMGhPaU1LQndBQWdNbWNsZGQxNnZSNXBhVDhlL2MzR005aXNjaHF0Y3BxdGNycGpKYmRidGZBcEFSS1J3dmpZVlFBQUFBVGVieGVGWjQrcDVTVUZNcUdpV3cybTFKU1VsUjQrcHc4Yk5QY29pZ2NBQUFBSmlvdUtWVkVaQlJsb3cydzJXeUtpSXhTY1VtcDJWRTZGQW9IQUFDQWlhNWN2YWJZMkZpelkrQkxzYkd4S25kV21oMmpRNkZ3QUFBQW1Lakc3ZlpybTJZWUt5d3NUTlUxTldiSDZGQW9IQUFBQUNieWVuM3NSdFdHV0N3V3RpTnVZUlFPQUFBQUFJYWhjQUFBQUFBd0RJVURBQUFBZ0dFb0hBQUFBQUFNUStFQUFBQm9sZ0JKMG8zYVdwTnpBRzBUaFFNQU9oR0xKVkJlM3FDTERzN3I5Y3BpYWIxTG5PRGdycEtrOHZLcnJUWW4wSjRFbVIwQUFOQjZRb0tENVhLNVpMVmF6WTRDR01ibGNpazBKS1RWNXV0aERaY2tuYnRRck5pWTNxMDI3MWVscDZmZjlsblhybDNWdTNkdlBmcm9vNW8rZlhxci9YOS9LMHQwZExRMmJkcWs0T0RnUm8rcnJxN1c1TW1USlVrSERoeG85cnh1dDFzNU9Ua2FOV3BVczgrRmxzVWREZ0RvUktKNjlwREQ0VEE3Qm1Bb2g4T2hTRnZybGVvdVFUZC9mNXY3eWFlNlVsN1Jhdk0yWnNpUUlSbzJiSmlHRGgycXhNUkVYYnAwU2UrOTk1N216Sm1qMHRMU1ZzMVNXbHFxclZ1M3RzcGNicmRiR1JrWit2blBmOTRxODhFL0ZBNEE2RVQ2eGtXcm92eUtuRTZuMlZFQVF6aWRUbFdVWDFGOG41aFduenN5b3FkMjd0Mm5vdjg3MitwejM3SnMyVEpsWm1icWw3LzhwWDd6bTkvb25YZmUwVU1QUGFTclY2L3E5Ny8vZmF2bENBZ0lVRmhZbU41Ly8zMFZGUlVaUHAvUDU1UGI3VFo4SGpRTmoxUUJRQ2NTWkxFb09TbFJkcnRkS1NrcHN0bHNaa2NDV296VDZaVGRidGZBcEVSWkFsdi9kNnJQVEh4S0gzNzhUMzJ3LzdCNjlyQ3FWMVNrck9IZEZSQVEwT3BaYnVuWnM2Zm16NSt2SC8vNHg4clB6MisxZWV2cTZqUnQyalJ0MmJKRmI3NzVwdGF0VzZkQUUvNmRvRzJnY0FCQUoyT3pobXRnVW9KTzJEOVZSR1NVWW1OakZSWVdKb3ZGWW5ZMHdHOWVyMWN1bDBzT2gwTVY1VmMwTUNsUnRpL1hWTFMyMEpBUWZUczlUUS9jMzArZm52eGYvZCs1ODZxdDlkeDEzQ09QUEdKb3J0NjliNjRycWFtcHVlMTdGeTVjMExadDI1U2ZuNitxcWlwRlIwY3JQVDFkMDZaTlUxQlF3OHZFMDZkUEt5c3JTd1VGQmJwMjdacENRa0tVbUppbzU1OS9Yb01IRDc3dDNGT21UTkhISDMrc29xSWk3ZHk1VTFPblR2VXI5NzFtKy9yNmxhOSszUkpyUTlCOEZBNEE2SVJzMW5BTkh6eEl4U1dsT25YeWhLcHJhdVQxK3N5T0Jmak5ZZ2xVYUVpSUltMVdEUjg4U0VGdG9EZ245VTlVVXYvRWV6Nyt3eU81eG9XUlpMZmJKVW45K3ZWcjhIbGVYcDVlZmZWVnVkMXVKU1FrS0NFaFFVVkZSZHE4ZWJQc2RydFdyRmhSZjNmbXlKRWpXcjU4dVR3ZWovcjA2YU8rZmZ2cTJyVnJPbm55cEFvTEN4c3RISUdCZ1ZxNGNLSG16WnVudDk1NlM2TkdqVkowZFBROVpmWW4yN0JodytUeitlcnY0QXdiTnF6SmYxY3dCb1VEQURxcElJdEYvZUxqMUM4K3p1d29BQXp5MldlZmFjMmFOWktrNmRPbjEzOWVVVkdoRlN0V3lPUHhhT25TcFJvelpvd2txYkt5VW9zWEwxWjJkcllPSHo2c0o1OThVcEswY2VOR2VUd2V2Znp5eTNycXFhY2FuT2ViMW9RTkdEQkFHUmtaMnJGamgxYXZYcTNNek15N1p2WTNXMlptWm9NZHIrNWxEclF1SHFZREFBRG9JSll0VzZaWFhubEZTNVlzMFE5LytFUE5uVHRYTlRVMVdyaHdvVWFQSGwxLzNLNWR1K1J5dVRSMTZ0VDZDM3BKc2xxdG1qVnJscVNHanlPVmxaVkp1cmtMMWxkRlJFUW9LU25wR3pQTm5EbFRNVEV4eXMzTjFhRkRoKzc2TS9pYkRXMGZoUU1BQUtDRHlNL1BWMjV1cnZMeThuVHUzRG5GeHNacTQ4YU5takJoUW9QampoMDdKa2thUDM3OGJlZDQ4TUVISmQxY3MzSEx3SUVESlVtLyt0V3ZWRnhjN0ZlbTRPQmdMVml3UUpLMGZ2MTZYYjkrL1J1UDl6Y2IyajRlcVFJQUFPZ2c5dXpabzVDUUVKMC9mMTZyVnEzU2lSTW50R3paTXExYXRVcGR1blNwUCs3U3BVdVNwQmRlZU9HTzUvcjg4OC9yLzNuUm9rVmF0bXlaamg4L3JsbXpaaWsxTlZVVEprelE2TkdqNzJuM3FkVFVWSTBiTjA3NzkrL1hoZzBidEhqeDRqc2U2MjgydEgwVURnQUFnQTRrSUNCQWlZbUorc1V2ZnFHZi9PUW4rdXl6ei9UMjIyL3JCei80UWYweFB0L05UU0pTVTFQdmFZZTZ1TGc0L2U1M3Y5TkhIMzJrdi96bEw4clB6MWQrZnI3ZWVlY2R2ZmJhYTRxSnVmdDdUMTU4OFVWbFoyZnJ3SUVER2p0MmJQMWRrNi96Tnh2YVBnb0hBQUJBQjlTdFd6Y3RYTGhRaXhZdDBvNGRPelJ1M0RqMTZkTkgwczMzYzVTVmxXblJva1gxMitiZVRXQmdvTkxTMHBTV2xxWno1ODVwM2JwMSt0ZS8vcVZmLy9yWGV1T05OKzQ2dm52MzdwbzdkNjVXcmx5cDFhdFgxeTltLzdxbVpFUGJ4aG9PQUFDQUR1cGIzL3FXMHRMUzVQRjR0RzdkdXZyUEJ3MGFKRWs2ZXZSb2s4NmJtSmlvSlV1V1NKSk9uang1eitQR2pCbWprU05IeXVGd2FQdjI3WTBlMDVSc1gzMnN5K081Kzd0UDBMb29IQUFBQUIzWW5EbHpGQm9hcXJ5OFBQMzk3MytYSkUyZVBGa0JBUUhhdkhtenNyT3pHeHhmVlZXbHJLd3NPUnlPK3M4MmI5NnN5c3JLQnNlZE9uVktrdTc1M1JxM3ZQVFNTK3JXclp0Mjc5N2Q2UG9QZjdOSk54ZW1oNGFHU3BJS0Nnb2svZnZSTEppUFI2b0FBQUE2c01qSVNEMzMzSFBhdEdtVE5tellvT0hEaDJ2UW9FRjY3cm5udEczYk5pMWR1bFF4TVRHS2pvN1dGMTk4b2JObno2cTJ0bFlqUjQ2c1A4ZTc3NzZyUC8zcFQwcE1URlNQSGoxMDdkbzFuVGx6UmhhTFJiTm56L1lyVDFSVWxHYk5tcVcxYTljMituMS9zOTN5K09PUDYrREJnL3JaejM2bTVPUmtsWldWYWR1MmJmNzlaY0VRRkE0QUFJQU9MaU1qUS92MjdkUEZpeGYxN3J2djZ2bm5uOWZNbVRPVmxKU2szYnQzcTZpb1NKY3ZYNWJWYXRXSUVTTTBjZUpFeGNmSDE0Ly8zdmUrcDMvKzg1KzZlUEdpenA4L0w1dk5wclMwTkUyZE9sVVBQUENBMzNrbVRacWt3NGNQNjhTSkU0MSszNTlzdDh5ZE8xYytuMC9IamgxVFlXR2hFaE1UL2M0Rll3UjR2bkRXbVIwQ0FBQ2d2VHFhazYranVjZjEzeitlMWFUeEh4N0oxZGl4WTFzNEZacmo0TUdEU250c21Oa3hPZ3pXY0FBQUFBQXdESVVEQUFBQWdHRW9IQUFBQUNheVdBTGw5WHJOam9FdmViMWVXU3hjSXJjay9qWUJBQUJNRkJJY0xKZkxaWFlNZk1ubGNpazBKTVRzR0IwS2hRTUFBTUJFVVQxNzNQWmVDWmpINFhBbzBtWTFPMGFIUXVFQUFBQXdVZCs0YUZXVVg1SFQ2VFE3U3FmbmREcFZVWDVGOFgxaXpJN1NvVkE0QUFBQVRCUmtzU2c1S1ZGMnU1M1NZU0tuMHltNzNhN2twRVJaR25rRE9wcU9GLzhCQUFDWXpHWU4xOENrQkoyd2Y2cUl5Q2pGeHNZcUxDeE1Gb3ZGN0dnZG10ZnJsY3Zsa3NQaFVFWDVGUTFNU3BUTkdtNTJyQTZId2dFQUFOQUcyS3poR2o1NGtJcExTblhxNUFsVjE5VEk2L1daSGF0RHMxZ0NGUm9Tb2tpYlZjTUhEMUlRQmM4UUZBNEFBSUEySXNoaVViLzRPUFdManpNN0N0QmllRUFOQUFBQWdHRW9IQUFBQUFBTVErRUFBQUFBWUJnS0J3QUFBQUREVURnQUFBQUFHSWJDQVFBQUFNQXdGQTRBQUFBQWhxRndBQUFBQURBTWhRTUFBQUNBWVNnY0FBQUFBQXhENFFBQUFBQmdHQW9IQUFBQUFNTlFPQUFBQUFBWWhzSUJBQUFBd0RBVURnQUFBQUNHb1hBQUFBQUFNQXlGQXdBQUFJQmhLQndBQUFBQURFUGhBQUFBQUdBWUNnY0FBQUFBdzFBNEFBQUFBQmlHd2dFQUFBREFNQlFPQUFBQUFJYWhjQUFBQUFBd0RJVURBQUFBZ0dFb0hBQUFBQUFNUStFQUFBQUFZQmdLQndBQUFBRERVRGdBQUFBQUdDYkk3QUFBQUFDNHllUDFxcmlrVkZldVhsT04yeTJ2MTJkMkpKakVZZ2xVU0hDd29ucjJVTis0YUFWWkxHWkhhaklLQndBQVFCdmdyTHl1d3RQbkZCRVpwWWNHcFNnc0xFeVdkbnlSaWVieGVyMXl1Vnh5T0J6SytlU0VrcE1TWmJPR214MnJTU2djQUFBQUpuTldYdGVwMCtlVmt2S3diRGFiMlhIUUJsZ3NGbG10VmxtdFZqbWQwYkxiN1JxWWxOQXVTd2RyT0FBQUFFems4WHBWZVBxY1VsSlNLQnRvbE0xbVUwcEtpZ3BQbjVQSDZ6VTdqdDhvSEFBQUFDWXFMaWxWUkdRVVpRUGZ5R2F6S1NJeVNzVWxwV1pIOFJ1RkF3QUF3RVJYcmw1VGJHeXMyVEhRRHNUR3hxcmNXV2wyREw5Uk9BQUFBRXhVNDNZckxDek03QmhvQjhMQ3dsUmRVMk4yREw5Uk9BQUFBRXprOWZyWWpRcjN4R0t4dE11dGtpa2NBQUFBQUF4RDRRQUFBQUJnR0FvSEFBQUFBTU5RT0FBQUFBQVloc0lCQUFEUUF1cnE2c3lPQUxSSkZBNEFBSUJtNk5LMWl5U3A4dnJuSmlmcHVOTFQwNVdlbnE3cTZtcXpvNkFKZ3N3T0FBQUEwSjdGOXU0dFNicFNYcUVlMW5DVDAwaEZSVVhhdDIrZkNnb0tWRnBhcWhzM2JpZzBORlM5ZXZWU2NuS3lubnJxS1EwYU5NanNtS1pJVDArWEpFVkhSMnZUcGswS0RnNXU5TGpxNm1wTm5qeFprblRnd0lGbXordDJ1NVdUazZOUm8wWTErMXp0RVlVREFBQ2dHYUo3UnlreW9xZXk4LytsL29ueHByMVRvNmFtUm12V3JLbS9RTFphcmJyLy92dlZwVXNYVlZaV3FyaTRXR2ZQbmxWMWRYV25MUnkzbEphV2F1dldyWm96WjQ3aGM3bmRibVZrWk1qdGRyZEllV21QS0J3QUFBRE5FQkFRb1BGUFBxRS92dmRuZmZTUG8zcmk4Wkd0WGpxcXE2dTFlUEZpRlJZV3FuLy8vdnJSajM2azFOUlVCUVFFMUI5ejQ4WU41ZVRrNk5LbFM2MmFyYTBKQ0FqUWZmZmRwL2ZmZjE5cGFXa2FNR0NBb2ZQNWZENjUzVzVENTJqcldNTUJBQURRVEpFUlBaWDJuLzhoKzZuUDlPNzdlL1RaNlRPNlZubTkxUmFTcjFxMVNvV0ZoUm82ZEtqV3JGbWpJVU9HTkNnYmt0UzFhMWM5L3Zqam1qcDFhcXRrYXF2cTZ1bzBiZG8wK1h3K3Zmbm1tL0w1MnQrYnU5c2I3bkFBQUFDMGdJY2ZTbFpNNzE3YWQrZ2ovYytCRCs5NTNDT1BQTktzZVUrZE9xWERody9MYXJYcXB6Lzk2UjNYSmR4TmNYR3hzckt5ZFB6NGNWVlVWQ2cwTkZRUFBQQ0F2dk9kNzJqRWlCRXROdWJNbVRQNjR4Ly9xSUtDQXJsY0x2WHUzVnZmL3ZhMzlmVFRUMnZLbENtUy9GczNjZUhDQlczYnRrMzUrZm1xcXFwU2RIUzAwdFBUTlczYU5BVUZOWDZwTzJYS0ZIMzg4Y2NxS2lyU3pwMDcvUzVoOXpybnJUVWpqWDNkbVI2dm9uQUFBQUMwa01pSW5ucHUybitwdE95S0hHVmxxcjFSZTljeDFiWE4rdzM3WC8vNlYwazNMNkxEd3NLYWRJNGpSNDVvNWNxVnVuSGpocUtpb3BTU2txS0tpZ3JsNWVVcEx5OVBNMmJNMFBlLy8vMFdHYk44K1hKNVBCNzE3TmxURHozMGtKeE9welp1M0tpaW9pSy9jK2ZsNWVuVlYxK1YyKzFXUWtLQ0VoSVNWRlJVcE0yYk44dHV0MnZGaWhXMzNlbVJwTURBUUMxY3VGRHo1czNUVzIrOXBWR2pSaWs2T3JyRjV4dzJiSmg4UHAveTgvUHJ2KzZNS0J3QUFBQXRLQ0FnUURIUnZSUVQzZXVlanYvd1NHNno1clBiN1pLazRjT0hOMmw4V1ZtWk1qTXpWVnRicS9uejUydlNwRW4xRjh6WjJkbDY3YlhYOVBiYmIydnc0TUY2K09HSG16eW12THhjcjcvK3Vqd2VqMmJQbnEzdmZ2ZTc5V055Y25LMGZQbHl2M0pYVkZSb3hZb1Y4bmc4V3JwMHFjYU1HU05KcXF5czFPTEZpNVdkbmEzRGh3L3J5U2VmYkhUOGdBRURsSkdSb1IwN2RtajE2dFhLek14czhUa3pNek1iN0hoMUwzTjBSS3poQUFBQWFNZkt5c29rU2IyLzNKNzNxdzRkT3FSWFhubmx0ajgzYnR5b1AyYm56cDJxcWFuUitQSGpOWG55NUFaM0JFYU1HS0ZubjMxV2RYVjEycmx6WjdQRzdObXpSMVZWVlVwTFM5T3p6ejdiWU16dzRjUDkzakZxMTY1ZGNybGNtanAxYXYyRnYzUnpkNjVaczJaSnV2dGpTek5uemxSTVRJeHljM04xNk5DaFZwbXpNNkp3QUFBQXRHTzF0VGNmMjJwc1o2eVNraExsNXViZTlzZnI5ZFlmazVlWEowa2FOMjVjbytkLzRva25KRW1mZnZwcHM4Yms1T1JJa2laTW1ORG9tTWNlZTZ6UnorL2syTEZqa3FUeDQ4ZmY5cjBISDN4UWtuVDY5T2x2UEVkd2NMQVdMRmdnU1ZxL2ZyMnVYNzl1K0p5ZEVZOVVBUUFBdEdQaDRlR3FyS3pVMWF0WEZSN2U4TVdETTJiTTBJd1pNK3EvL3ZvaVp1bm1PeWtrcVcvZnZvMmVQeVltUnRMTng0YThYcThzRmt1VHhqZ2NEa2xTWW1KaW8yTkNRMFB2OUNNMjZ0YjJ2aSs4OE1JZGovbjg4N3UvL1QwMU5WWGp4bzNUL3YzN3RXSERCaTFldk5qd09Uc2JDZ2NBQUVBNzFyOS9meDAvZmx4MnUvMk9GL1BmNU5hMnNJMHRydjdxNXdFQkFRb01ER3p5bUZ2dm91alNwVXVqWS96ZFF2aFdodFRVMUdhLzkrVEZGMTlVZG5hMkRodzRvTEZqeDJyZ3dJR0d6OW1aVURnQUFBRGFzVkdqUnVuNDhlUGF1M2V2bm43NjZUdVdnRHVKaUloUWFXbXBIQTdIYlhkSXBILy9WajhxS3FyKzNFMFpFeDRlTHFmVHFkTFNVaVVsSmQwMjV2TGx5MzdsN3RtenA4ckt5clJvMGFKRzE2LzRvM3YzN3BvN2Q2NVdybHlwMWF0WGE4MmFOWWJQMlptd2hnTUFBS0FkR3pkdW5DSWlJblRtekJsdDJyVEo3L0dwcWFtU3BMLzk3VytOZnYramp6NlMxSEFYckthTVNVNU9sblRuUmRYNzl1M3pKN1lHRFJva1NUcDY5S2hmNCs1a3pKZ3hHamx5cEJ3T2g3WnYzOTVpYzk2Nnd5TkpIbytuZVNIYktRb0hBQUJBT3hZU0VxSWxTNVlvS0NoSVdWbFpXcjU4dVVwS1NtNDc3dVRKazQyT3o4aklVRkJRa0Q3NDRBUHQzYnUzd2FOTnVibTUycjU5dTRLRGd4dThISzhwWXlaT25DaEordk9mLzl4Z1I2aTZ1anJ0M2J0WGUvZnU5ZXZudnJVNzF1Yk5tNVdkbmQzZ2UxVlZWY3JLeXFwZk4zS3ZYbnJwSlhYcjFrMjdkKzl1VUJTYU0yZHdjSEQ5K3BTQ2dnSko2blJ2Tncvd2ZPSDA3NEU1QUFBQXRKZ1BqK1JxN05peHpUN1BKNTk4b3N6TVRGMjllbFdTRkJzYnE2aW9LTlhWMWVuaXhZdjFuM2Z2M2wzYnQyOVgxNjVkNjhmdTM3OWZiN3p4aG53K242S2lvaFFYRjZlS2lnb1ZGeGNyS0NoSVM1WXNxZDk1cWpsajFxNWRxejE3OXRUbjY5V3JsMHBLU2xSZVhxNTU4K1pwN2RxMUNnZ0kwUDc5K3h1TXU3WFlmYytlUFEwV2wyL2R1bFhidG0yVGRIT2hlblIwdEw3NDRndWRQWHRXdGJXMStzTWYvcUQ0K1BpN251ZXI5dXpabzdWcjE5Wi8vZlU3TXY3T0tVbXZ2LzY2RGg0OHFLNWR1eW81T1ZsbFpXWDE1L0RYd1lNSGxmWlkrM3FCSUdzNEFBQUFPb0RCZ3dkcnk1WXQycmR2bi83eGozL283Tm16dW5UcGtycDI3YXFJaUFpTkhqMWFqejc2cUo1NDRva0daVU82K1ZoV1FrS0Nzckt5VkZCUUlMdmRydkR3Y0tXbHBXbjY5T25xMzcvL2JmTTFaY3o4K2ZPVmxKU2t2WHYzNnZ6NTg2cW9xRkJ5Y3JKZWZ2bGwzWC8vL1ZxN2RxM3V1KysrZS82Wlo4NmNxYVNrSk8zZXZWdEZSVVc2ZlBteXJGYXJSb3dZb1lrVEo5NTI0WDh2SmsyYXBNT0hEK3ZFaVJNdE51ZmN1WFBsOC9sMDdOZ3hGUllXTm1seGYzdkdIUTRBQUFBVHRkUWRqdmJPYnJkcndZSUZTa3BLMHZyMTY4Mk8wMmExeHpzY3JPRUFBQUNBNlQ3NDRBTkowdENoUTAxT2dwWkc0UUFBQUlEaExsKytyRjI3ZHQzMk51K2FtaHB0MmJKRkJ3OGVWTGR1M1RSbHloU1RFc0lvck9FQUFBQXdrY1VTV1A4MjdvNnNxcXBLdi8zdGI3Vmh3d2JGeDhmTFpyT3B1cnBhWjgrZWxkdnRWbWhvcUpZdVhhcW9xQ2l6bzdaWk4vODdhWC8zQ3lnY0FBQUFKZ29KRHBiTDVaTFZhalU3aXFGaVltSTBlL1pzSFR0MlRPZk9uZE9GQ3hjVUVoS2l1TGc0RFJreVJNODg4NHg2OWVwbGRzdzJ6ZVZ5S1RRa3hPd1lmbVBST0FBQWdJbk9YaWhSYlYyZ0JnNGNhSFlVdEhHblRwMVNsd0NmK3NYSG1SM0ZMKzN2bmd3QUFFQUgwamN1V2hYbFYrUjBPczJPZ2piTTZYU3FvdnlLNHZ2RW1CM0ZieFFPQUFBQUV3VlpMRXBPU3BUZGJxZDBvRkZPcDFOMnUxM0pTWW15TlBJRzlMYU9SNm9BQUFEYUFHZmxkUldlUHFlSXlDakZ4c1lxTEN5c3d5OGt4NTE1dlY2NVhDNDVIQTVWbEY5UmNsS2liTlp3czJNMUNZVURBQUNnamZCNHZTb3VLVlc1czFMVk5UWHllbjFtUjRKSkxKWkFoWWFFS05KbVZkKzRhQVcxNC9KSjRRQUFBQUJnbVBiM0VCZ0FBQUNBZG9QQ0FRQUFBTUF3RkE0QUFBQUFocUZ3QUFBQUFEQU1oUU1BQUFDQVlTZ2NBQUFBQUF4RDRRQUFBQUJnR0FvSEFBQUFBTU5RT0FBQUFBQVloc0lCQUFBQXdEQVVEZ0FBQUFDR29YQUFBQUFBTUF5RkF3QUFBSUJoS0J3QUFBQUFERVBoQUFBQUFHQVlDZ2NBQUFBQXcxQTRBQUFBQUJpR3dnRUFBQURBTUJRT0FBQUFBSWFoY0FBQUFBQXdESVVEQUFBQWdHRW9IQUFBQUFBTVErRUFBQUFBWUJnS0J3QUFBQUREVURnQUFBQUFHSWJDQVFBQUFNQXdGQTRBQUFBQWhxRndBQUFBQURBTWhRTUFBQUNBWVNnY0FBQUFBQXhENFFBQUFBQmdHQW9IQUFBQUFNTlFPQUFBQUFBWWhzSUJBQUFBd0RBVURnQUFBQUNHb1hBQUFBQUFNQXlGQXdBQUFJQmhLQndBQUFBQURFUGhBQUFBQUdBWUNnY0FBQUFBdzFBNEFBQUFBQmlHd2dFQUFBREFNQlFPQUFBQUFJYjVmN015NVNubzRZZ3pBQUFBQUVsRlRrU3VRbUNDIiwKICAgIlR5cGUiIDogIm1pbmQiCn0K"/>
    </extobj>
  </extobjs>
</s:customData>
</file>

<file path=customXml/itemProps1.xml><?xml version="1.0" encoding="utf-8"?>
<ds:datastoreItem xmlns:ds="http://schemas.openxmlformats.org/officeDocument/2006/customXml" ds:itemID="{DE65E7A9-FD0B-4F5C-B965-8CBCF8B99818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5028</TotalTime>
  <Words>972</Words>
  <Application>Microsoft Office PowerPoint</Application>
  <PresentationFormat>全屏显示(4:3)</PresentationFormat>
  <Paragraphs>180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Helvetica Neue</vt:lpstr>
      <vt:lpstr>仿宋</vt:lpstr>
      <vt:lpstr>微软雅黑</vt:lpstr>
      <vt:lpstr>Arial</vt:lpstr>
      <vt:lpstr>Calibri</vt:lpstr>
      <vt:lpstr>Calibri Light</vt:lpstr>
      <vt:lpstr>Times New Roman</vt:lpstr>
      <vt:lpstr>Tw Cen MT</vt:lpstr>
      <vt:lpstr>Wingdings</vt:lpstr>
      <vt:lpstr>Wingdings 2</vt:lpstr>
      <vt:lpstr>Office 主题</vt:lpstr>
      <vt:lpstr>单位主题</vt:lpstr>
      <vt:lpstr>基于域自适应方法的遥感图像分类研究</vt:lpstr>
      <vt:lpstr>当前研究进度</vt:lpstr>
      <vt:lpstr>PowerPoint 演示文稿</vt:lpstr>
      <vt:lpstr>PowerPoint 演示文稿</vt:lpstr>
      <vt:lpstr>遥感图像</vt:lpstr>
      <vt:lpstr>域自适应</vt:lpstr>
      <vt:lpstr>PowerPoint 演示文稿</vt:lpstr>
      <vt:lpstr>PowerPoint 演示文稿</vt:lpstr>
      <vt:lpstr>无监督的域自适应</vt:lpstr>
      <vt:lpstr>对抗域自适应</vt:lpstr>
      <vt:lpstr>对抗域自适应</vt:lpstr>
      <vt:lpstr>伪标签 self training</vt:lpstr>
      <vt:lpstr>pipeline</vt:lpstr>
      <vt:lpstr>数据集</vt:lpstr>
      <vt:lpstr>实验结果</vt:lpstr>
      <vt:lpstr>可视化分析</vt:lpstr>
      <vt:lpstr>总结</vt:lpstr>
      <vt:lpstr>PowerPoint 演示文稿</vt:lpstr>
      <vt:lpstr>通过GAN先扩展数据集，再使用小论文的方法</vt:lpstr>
      <vt:lpstr>传统的伪标签方法</vt:lpstr>
      <vt:lpstr>两个分类器</vt:lpstr>
      <vt:lpstr>Loss</vt:lpstr>
      <vt:lpstr>我的修改</vt:lpstr>
      <vt:lpstr>目前进度</vt:lpstr>
      <vt:lpstr>planB： 直接使用别人的</vt:lpstr>
      <vt:lpstr>伪标签的获取</vt:lpstr>
      <vt:lpstr>伪标签的获取</vt:lpstr>
      <vt:lpstr>采用平均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论文研读</dc:title>
  <dc:creator>86157</dc:creator>
  <cp:lastModifiedBy>tang li</cp:lastModifiedBy>
  <cp:revision>114</cp:revision>
  <dcterms:created xsi:type="dcterms:W3CDTF">2020-09-29T08:44:05Z</dcterms:created>
  <dcterms:modified xsi:type="dcterms:W3CDTF">2022-01-28T16:20:18Z</dcterms:modified>
</cp:coreProperties>
</file>